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4" r:id="rId1"/>
  </p:sldMasterIdLst>
  <p:notesMasterIdLst>
    <p:notesMasterId r:id="rId30"/>
  </p:notesMasterIdLst>
  <p:sldIdLst>
    <p:sldId id="384" r:id="rId2"/>
    <p:sldId id="256" r:id="rId3"/>
    <p:sldId id="258" r:id="rId4"/>
    <p:sldId id="266" r:id="rId5"/>
    <p:sldId id="292" r:id="rId6"/>
    <p:sldId id="374" r:id="rId7"/>
    <p:sldId id="376" r:id="rId8"/>
    <p:sldId id="375" r:id="rId9"/>
    <p:sldId id="293" r:id="rId10"/>
    <p:sldId id="359" r:id="rId11"/>
    <p:sldId id="360" r:id="rId12"/>
    <p:sldId id="361" r:id="rId13"/>
    <p:sldId id="380" r:id="rId14"/>
    <p:sldId id="381" r:id="rId15"/>
    <p:sldId id="382" r:id="rId16"/>
    <p:sldId id="367" r:id="rId17"/>
    <p:sldId id="362" r:id="rId18"/>
    <p:sldId id="383" r:id="rId19"/>
    <p:sldId id="363" r:id="rId20"/>
    <p:sldId id="377" r:id="rId21"/>
    <p:sldId id="364" r:id="rId22"/>
    <p:sldId id="365" r:id="rId23"/>
    <p:sldId id="368" r:id="rId24"/>
    <p:sldId id="369" r:id="rId25"/>
    <p:sldId id="378" r:id="rId26"/>
    <p:sldId id="379" r:id="rId27"/>
    <p:sldId id="373" r:id="rId28"/>
    <p:sldId id="385" r:id="rId29"/>
  </p:sldIdLst>
  <p:sldSz cx="9144000" cy="6858000" type="screen4x3"/>
  <p:notesSz cx="6794500" cy="9931400"/>
  <p:custDataLst>
    <p:tags r:id="rId31"/>
  </p:custDataLst>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C95"/>
    <a:srgbClr val="FFCC00"/>
    <a:srgbClr val="FF0000"/>
    <a:srgbClr val="A2BD30"/>
    <a:srgbClr val="E7E7E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1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70F663-8DCA-4C52-98FB-1E711D3571D7}" type="datetimeFigureOut">
              <a:rPr lang="en-US"/>
              <a:pPr/>
              <a:t>5/30/2010</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85F47C3-7FE6-4A7E-86E4-7597EC78ABE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290C4B8-4445-4EDC-A19F-B42452F25BA6}"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5F47C3-7FE6-4A7E-86E4-7597EC78ABE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7E7E8"/>
        </a:solidFill>
        <a:effectLst/>
      </p:bgPr>
    </p:bg>
    <p:spTree>
      <p:nvGrpSpPr>
        <p:cNvPr id="1" name=""/>
        <p:cNvGrpSpPr/>
        <p:nvPr/>
      </p:nvGrpSpPr>
      <p:grpSpPr>
        <a:xfrm>
          <a:off x="0" y="0"/>
          <a:ext cx="0" cy="0"/>
          <a:chOff x="0" y="0"/>
          <a:chExt cx="0" cy="0"/>
        </a:xfrm>
      </p:grpSpPr>
      <p:pic>
        <p:nvPicPr>
          <p:cNvPr id="4" name="Picture 10" descr="coverimage"/>
          <p:cNvPicPr>
            <a:picLocks noChangeAspect="1" noChangeArrowheads="1"/>
          </p:cNvPicPr>
          <p:nvPr userDrawn="1"/>
        </p:nvPicPr>
        <p:blipFill>
          <a:blip r:embed="rId2" cstate="print"/>
          <a:srcRect/>
          <a:stretch>
            <a:fillRect/>
          </a:stretch>
        </p:blipFill>
        <p:spPr bwMode="auto">
          <a:xfrm>
            <a:off x="1025525" y="2613025"/>
            <a:ext cx="7092950" cy="1636713"/>
          </a:xfrm>
          <a:prstGeom prst="rect">
            <a:avLst/>
          </a:prstGeom>
          <a:noFill/>
          <a:ln w="9525">
            <a:noFill/>
            <a:miter lim="800000"/>
            <a:headEnd/>
            <a:tailEnd/>
          </a:ln>
        </p:spPr>
      </p:pic>
      <p:sp>
        <p:nvSpPr>
          <p:cNvPr id="14339" name="Rectangle 3"/>
          <p:cNvSpPr>
            <a:spLocks noGrp="1" noChangeArrowheads="1"/>
          </p:cNvSpPr>
          <p:nvPr>
            <p:ph type="ctrTitle"/>
          </p:nvPr>
        </p:nvSpPr>
        <p:spPr>
          <a:xfrm>
            <a:off x="1476375" y="5013325"/>
            <a:ext cx="5616575" cy="431800"/>
          </a:xfrm>
        </p:spPr>
        <p:txBody>
          <a:bodyPr lIns="91440" tIns="45720" rIns="91440" bIns="45720"/>
          <a:lstStyle>
            <a:lvl1pPr>
              <a:defRPr/>
            </a:lvl1pPr>
          </a:lstStyle>
          <a:p>
            <a:r>
              <a:rPr lang="en-GB"/>
              <a:t>Click to edit Master title style</a:t>
            </a:r>
          </a:p>
        </p:txBody>
      </p:sp>
      <p:sp>
        <p:nvSpPr>
          <p:cNvPr id="14340" name="Rectangle 4"/>
          <p:cNvSpPr>
            <a:spLocks noGrp="1" noChangeArrowheads="1"/>
          </p:cNvSpPr>
          <p:nvPr>
            <p:ph type="subTitle" idx="1"/>
          </p:nvPr>
        </p:nvSpPr>
        <p:spPr>
          <a:xfrm>
            <a:off x="1476375" y="5614988"/>
            <a:ext cx="5576888" cy="406400"/>
          </a:xfrm>
        </p:spPr>
        <p:txBody>
          <a:bodyPr lIns="91440" tIns="45720" rIns="91440" bIns="45720"/>
          <a:lstStyle>
            <a:lvl1pPr marL="0" indent="0">
              <a:buFontTx/>
              <a:buNone/>
              <a:defRPr sz="1300"/>
            </a:lvl1pPr>
          </a:lstStyle>
          <a:p>
            <a:r>
              <a:rPr lang="en-GB"/>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9" descr="footer no reflection"/>
          <p:cNvPicPr>
            <a:picLocks noChangeAspect="1" noChangeArrowheads="1"/>
          </p:cNvPicPr>
          <p:nvPr userDrawn="1"/>
        </p:nvPicPr>
        <p:blipFill>
          <a:blip r:embed="rId2" cstate="print"/>
          <a:srcRect/>
          <a:stretch>
            <a:fillRect/>
          </a:stretch>
        </p:blipFill>
        <p:spPr bwMode="auto">
          <a:xfrm>
            <a:off x="0" y="5762625"/>
            <a:ext cx="9144000" cy="1095375"/>
          </a:xfrm>
          <a:prstGeom prst="rect">
            <a:avLst/>
          </a:prstGeom>
          <a:noFill/>
          <a:ln w="9525">
            <a:noFill/>
            <a:miter lim="800000"/>
            <a:headEnd/>
            <a:tailEnd/>
          </a:ln>
        </p:spPr>
      </p:pic>
      <p:sp>
        <p:nvSpPr>
          <p:cNvPr id="6" name="TextBox 5"/>
          <p:cNvSpPr txBox="1"/>
          <p:nvPr userDrawn="1"/>
        </p:nvSpPr>
        <p:spPr>
          <a:xfrm>
            <a:off x="2928938" y="6270625"/>
            <a:ext cx="2714625" cy="230188"/>
          </a:xfrm>
          <a:prstGeom prst="rect">
            <a:avLst/>
          </a:prstGeom>
          <a:noFill/>
        </p:spPr>
        <p:txBody>
          <a:bodyPr>
            <a:spAutoFit/>
          </a:bodyPr>
          <a:lstStyle/>
          <a:p>
            <a:r>
              <a:rPr lang="en-US" sz="900">
                <a:cs typeface="Times New Roman" pitchFamily="18" charset="0"/>
              </a:rPr>
              <a:t>© Airport Strategy and Marketing Limited 2009</a:t>
            </a:r>
            <a:endParaRPr lang="en-US" sz="90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Slide Number Placeholder 3"/>
          <p:cNvSpPr>
            <a:spLocks noGrp="1"/>
          </p:cNvSpPr>
          <p:nvPr>
            <p:ph type="sldNum" sz="quarter" idx="10"/>
          </p:nvPr>
        </p:nvSpPr>
        <p:spPr/>
        <p:txBody>
          <a:bodyPr/>
          <a:lstStyle>
            <a:lvl1pPr>
              <a:defRPr/>
            </a:lvl1pPr>
          </a:lstStyle>
          <a:p>
            <a:fld id="{4A4D1431-7E18-49A4-B283-D17CEBF50A0F}"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D44C999-EFBD-43B6-BBA0-BECC97EBA1E7}"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 name="Slide Number Placeholder 3"/>
          <p:cNvSpPr>
            <a:spLocks noGrp="1"/>
          </p:cNvSpPr>
          <p:nvPr>
            <p:ph type="sldNum" sz="quarter" idx="4"/>
          </p:nvPr>
        </p:nvSpPr>
        <p:spPr bwMode="auto">
          <a:xfrm>
            <a:off x="323850" y="6021388"/>
            <a:ext cx="1089025" cy="388937"/>
          </a:xfrm>
          <a:prstGeom prst="rect">
            <a:avLst/>
          </a:prstGeom>
          <a:ln>
            <a:miter lim="800000"/>
            <a:headEnd/>
            <a:tailEnd/>
          </a:ln>
        </p:spPr>
        <p:txBody>
          <a:bodyPr vert="horz" wrap="square" lIns="0" tIns="0" rIns="0" bIns="0" numCol="1" anchor="t" anchorCtr="0" compatLnSpc="1">
            <a:prstTxWarp prst="textNoShape">
              <a:avLst/>
            </a:prstTxWarp>
          </a:bodyPr>
          <a:lstStyle>
            <a:lvl1pPr>
              <a:defRPr sz="1200">
                <a:solidFill>
                  <a:srgbClr val="134C95"/>
                </a:solidFill>
              </a:defRPr>
            </a:lvl1pPr>
          </a:lstStyle>
          <a:p>
            <a:fld id="{376BCE03-5099-474B-A250-98CA315A96C2}"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Lst>
  <p:hf sldNum="0" hdr="0" ftr="0"/>
  <p:txStyles>
    <p:titleStyle>
      <a:lvl1pPr algn="l" rtl="0" eaLnBrk="0" fontAlgn="base" hangingPunct="0">
        <a:spcBef>
          <a:spcPct val="0"/>
        </a:spcBef>
        <a:spcAft>
          <a:spcPct val="0"/>
        </a:spcAft>
        <a:defRPr sz="2400" b="1">
          <a:solidFill>
            <a:srgbClr val="A2BD30"/>
          </a:solidFill>
          <a:latin typeface="Arial" charset="0"/>
          <a:ea typeface="+mj-ea"/>
          <a:cs typeface="+mj-cs"/>
        </a:defRPr>
      </a:lvl1pPr>
      <a:lvl2pPr algn="l" rtl="0" eaLnBrk="0" fontAlgn="base" hangingPunct="0">
        <a:spcBef>
          <a:spcPct val="0"/>
        </a:spcBef>
        <a:spcAft>
          <a:spcPct val="0"/>
        </a:spcAft>
        <a:defRPr sz="2400" b="1">
          <a:solidFill>
            <a:srgbClr val="A2BD30"/>
          </a:solidFill>
          <a:latin typeface="Arial" charset="0"/>
        </a:defRPr>
      </a:lvl2pPr>
      <a:lvl3pPr algn="l" rtl="0" eaLnBrk="0" fontAlgn="base" hangingPunct="0">
        <a:spcBef>
          <a:spcPct val="0"/>
        </a:spcBef>
        <a:spcAft>
          <a:spcPct val="0"/>
        </a:spcAft>
        <a:defRPr sz="2400" b="1">
          <a:solidFill>
            <a:srgbClr val="A2BD30"/>
          </a:solidFill>
          <a:latin typeface="Arial" charset="0"/>
        </a:defRPr>
      </a:lvl3pPr>
      <a:lvl4pPr algn="l" rtl="0" eaLnBrk="0" fontAlgn="base" hangingPunct="0">
        <a:spcBef>
          <a:spcPct val="0"/>
        </a:spcBef>
        <a:spcAft>
          <a:spcPct val="0"/>
        </a:spcAft>
        <a:defRPr sz="2400" b="1">
          <a:solidFill>
            <a:srgbClr val="A2BD30"/>
          </a:solidFill>
          <a:latin typeface="Arial" charset="0"/>
        </a:defRPr>
      </a:lvl4pPr>
      <a:lvl5pPr algn="l" rtl="0" eaLnBrk="0" fontAlgn="base" hangingPunct="0">
        <a:spcBef>
          <a:spcPct val="0"/>
        </a:spcBef>
        <a:spcAft>
          <a:spcPct val="0"/>
        </a:spcAft>
        <a:defRPr sz="2400" b="1">
          <a:solidFill>
            <a:srgbClr val="A2BD30"/>
          </a:solidFill>
          <a:latin typeface="Arial" charset="0"/>
        </a:defRPr>
      </a:lvl5pPr>
      <a:lvl6pPr marL="457200" algn="l" rtl="0" fontAlgn="base">
        <a:spcBef>
          <a:spcPct val="0"/>
        </a:spcBef>
        <a:spcAft>
          <a:spcPct val="0"/>
        </a:spcAft>
        <a:defRPr sz="2400" b="1">
          <a:solidFill>
            <a:srgbClr val="A2BD30"/>
          </a:solidFill>
          <a:latin typeface="Arial" charset="0"/>
        </a:defRPr>
      </a:lvl6pPr>
      <a:lvl7pPr marL="914400" algn="l" rtl="0" fontAlgn="base">
        <a:spcBef>
          <a:spcPct val="0"/>
        </a:spcBef>
        <a:spcAft>
          <a:spcPct val="0"/>
        </a:spcAft>
        <a:defRPr sz="2400" b="1">
          <a:solidFill>
            <a:srgbClr val="A2BD30"/>
          </a:solidFill>
          <a:latin typeface="Arial" charset="0"/>
        </a:defRPr>
      </a:lvl7pPr>
      <a:lvl8pPr marL="1371600" algn="l" rtl="0" fontAlgn="base">
        <a:spcBef>
          <a:spcPct val="0"/>
        </a:spcBef>
        <a:spcAft>
          <a:spcPct val="0"/>
        </a:spcAft>
        <a:defRPr sz="2400" b="1">
          <a:solidFill>
            <a:srgbClr val="A2BD30"/>
          </a:solidFill>
          <a:latin typeface="Arial" charset="0"/>
        </a:defRPr>
      </a:lvl8pPr>
      <a:lvl9pPr marL="1828800" algn="l" rtl="0" fontAlgn="base">
        <a:spcBef>
          <a:spcPct val="0"/>
        </a:spcBef>
        <a:spcAft>
          <a:spcPct val="0"/>
        </a:spcAft>
        <a:defRPr sz="2400" b="1">
          <a:solidFill>
            <a:srgbClr val="A2BD30"/>
          </a:solidFill>
          <a:latin typeface="Arial" charset="0"/>
        </a:defRPr>
      </a:lvl9pPr>
    </p:titleStyle>
    <p:bodyStyle>
      <a:lvl1pPr marL="342900" indent="-342900" algn="l" rtl="0" eaLnBrk="0" fontAlgn="base" hangingPunct="0">
        <a:spcBef>
          <a:spcPct val="20000"/>
        </a:spcBef>
        <a:spcAft>
          <a:spcPct val="0"/>
        </a:spcAft>
        <a:buClr>
          <a:srgbClr val="A2BD30"/>
        </a:buClr>
        <a:buChar char="•"/>
        <a:defRPr sz="2200">
          <a:solidFill>
            <a:srgbClr val="134C95"/>
          </a:solidFill>
          <a:latin typeface="Arial" charset="0"/>
          <a:ea typeface="+mn-ea"/>
          <a:cs typeface="+mn-cs"/>
        </a:defRPr>
      </a:lvl1pPr>
      <a:lvl2pPr marL="742950" indent="-285750" algn="l" rtl="0" eaLnBrk="0" fontAlgn="base" hangingPunct="0">
        <a:spcBef>
          <a:spcPct val="20000"/>
        </a:spcBef>
        <a:spcAft>
          <a:spcPct val="0"/>
        </a:spcAft>
        <a:buClr>
          <a:srgbClr val="A2BD30"/>
        </a:buClr>
        <a:buChar char="–"/>
        <a:defRPr sz="2000">
          <a:solidFill>
            <a:srgbClr val="134C95"/>
          </a:solidFill>
          <a:latin typeface="Arial" charset="0"/>
        </a:defRPr>
      </a:lvl2pPr>
      <a:lvl3pPr marL="1143000" indent="-228600" algn="l" rtl="0" eaLnBrk="0" fontAlgn="base" hangingPunct="0">
        <a:spcBef>
          <a:spcPct val="20000"/>
        </a:spcBef>
        <a:spcAft>
          <a:spcPct val="0"/>
        </a:spcAft>
        <a:buClr>
          <a:srgbClr val="A2BD30"/>
        </a:buClr>
        <a:buChar char="•"/>
        <a:defRPr sz="2400">
          <a:solidFill>
            <a:srgbClr val="134C95"/>
          </a:solidFill>
          <a:latin typeface="Arial" charset="0"/>
        </a:defRPr>
      </a:lvl3pPr>
      <a:lvl4pPr marL="1600200" indent="-228600" algn="l" rtl="0" eaLnBrk="0" fontAlgn="base" hangingPunct="0">
        <a:spcBef>
          <a:spcPct val="20000"/>
        </a:spcBef>
        <a:spcAft>
          <a:spcPct val="0"/>
        </a:spcAft>
        <a:buClr>
          <a:srgbClr val="A2BD30"/>
        </a:buClr>
        <a:buChar char="–"/>
        <a:defRPr sz="1600">
          <a:solidFill>
            <a:srgbClr val="134C95"/>
          </a:solidFill>
          <a:latin typeface="Arial" charset="0"/>
        </a:defRPr>
      </a:lvl4pPr>
      <a:lvl5pPr marL="2057400" indent="-228600" algn="l" rtl="0" eaLnBrk="0" fontAlgn="base" hangingPunct="0">
        <a:spcBef>
          <a:spcPct val="20000"/>
        </a:spcBef>
        <a:spcAft>
          <a:spcPct val="0"/>
        </a:spcAft>
        <a:buClr>
          <a:srgbClr val="A2BD30"/>
        </a:buClr>
        <a:buChar char="»"/>
        <a:defRPr sz="1400">
          <a:solidFill>
            <a:srgbClr val="134C95"/>
          </a:solidFill>
          <a:latin typeface="Arial" charset="0"/>
        </a:defRPr>
      </a:lvl5pPr>
      <a:lvl6pPr marL="2514600" indent="-228600" algn="l" rtl="0" fontAlgn="base">
        <a:spcBef>
          <a:spcPct val="20000"/>
        </a:spcBef>
        <a:spcAft>
          <a:spcPct val="0"/>
        </a:spcAft>
        <a:buClr>
          <a:srgbClr val="A2BD30"/>
        </a:buClr>
        <a:buChar char="»"/>
        <a:defRPr sz="1400">
          <a:solidFill>
            <a:srgbClr val="134C95"/>
          </a:solidFill>
          <a:latin typeface="+mn-lt"/>
        </a:defRPr>
      </a:lvl6pPr>
      <a:lvl7pPr marL="2971800" indent="-228600" algn="l" rtl="0" fontAlgn="base">
        <a:spcBef>
          <a:spcPct val="20000"/>
        </a:spcBef>
        <a:spcAft>
          <a:spcPct val="0"/>
        </a:spcAft>
        <a:buClr>
          <a:srgbClr val="A2BD30"/>
        </a:buClr>
        <a:buChar char="»"/>
        <a:defRPr sz="1400">
          <a:solidFill>
            <a:srgbClr val="134C95"/>
          </a:solidFill>
          <a:latin typeface="+mn-lt"/>
        </a:defRPr>
      </a:lvl7pPr>
      <a:lvl8pPr marL="3429000" indent="-228600" algn="l" rtl="0" fontAlgn="base">
        <a:spcBef>
          <a:spcPct val="20000"/>
        </a:spcBef>
        <a:spcAft>
          <a:spcPct val="0"/>
        </a:spcAft>
        <a:buClr>
          <a:srgbClr val="A2BD30"/>
        </a:buClr>
        <a:buChar char="»"/>
        <a:defRPr sz="1400">
          <a:solidFill>
            <a:srgbClr val="134C95"/>
          </a:solidFill>
          <a:latin typeface="+mn-lt"/>
        </a:defRPr>
      </a:lvl8pPr>
      <a:lvl9pPr marL="3886200" indent="-228600" algn="l" rtl="0" fontAlgn="base">
        <a:spcBef>
          <a:spcPct val="20000"/>
        </a:spcBef>
        <a:spcAft>
          <a:spcPct val="0"/>
        </a:spcAft>
        <a:buClr>
          <a:srgbClr val="A2BD30"/>
        </a:buClr>
        <a:buChar char="»"/>
        <a:defRPr sz="1400">
          <a:solidFill>
            <a:srgbClr val="134C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8" descr="Africabg.jpg                                                   00275F40YAQUB                          C4979583:"/>
          <p:cNvPicPr>
            <a:picLocks noChangeAspect="1" noChangeArrowheads="1"/>
          </p:cNvPicPr>
          <p:nvPr/>
        </p:nvPicPr>
        <p:blipFill>
          <a:blip r:embed="rId2" cstate="print"/>
          <a:srcRect/>
          <a:stretch>
            <a:fillRect/>
          </a:stretch>
        </p:blipFill>
        <p:spPr bwMode="auto">
          <a:xfrm>
            <a:off x="0" y="0"/>
            <a:ext cx="9186863" cy="6889750"/>
          </a:xfrm>
          <a:prstGeom prst="rect">
            <a:avLst/>
          </a:prstGeom>
          <a:noFill/>
          <a:ln w="9525">
            <a:noFill/>
            <a:miter lim="800000"/>
            <a:headEnd/>
            <a:tailEnd/>
          </a:ln>
        </p:spPr>
      </p:pic>
      <p:cxnSp>
        <p:nvCxnSpPr>
          <p:cNvPr id="3075" name="Straight Connector 8"/>
          <p:cNvCxnSpPr>
            <a:cxnSpLocks noChangeShapeType="1"/>
          </p:cNvCxnSpPr>
          <p:nvPr/>
        </p:nvCxnSpPr>
        <p:spPr bwMode="auto">
          <a:xfrm rot="5400000">
            <a:off x="6325394" y="6323806"/>
            <a:ext cx="914400" cy="1588"/>
          </a:xfrm>
          <a:prstGeom prst="line">
            <a:avLst/>
          </a:prstGeom>
          <a:noFill/>
          <a:ln w="12700" algn="ctr">
            <a:solidFill>
              <a:srgbClr val="B4B5B8"/>
            </a:solidFill>
            <a:round/>
            <a:headEnd/>
            <a:tailEnd/>
          </a:ln>
        </p:spPr>
      </p:cxnSp>
      <p:pic>
        <p:nvPicPr>
          <p:cNvPr id="3076" name="Picture 45" descr="SikhupheLogo_500px.jpg                                         00275F40YAQUB                          C4979583:"/>
          <p:cNvPicPr>
            <a:picLocks noChangeAspect="1" noChangeArrowheads="1"/>
          </p:cNvPicPr>
          <p:nvPr/>
        </p:nvPicPr>
        <p:blipFill>
          <a:blip r:embed="rId3" cstate="print"/>
          <a:srcRect/>
          <a:stretch>
            <a:fillRect/>
          </a:stretch>
        </p:blipFill>
        <p:spPr bwMode="auto">
          <a:xfrm>
            <a:off x="5192713" y="5908675"/>
            <a:ext cx="1371600" cy="839788"/>
          </a:xfrm>
          <a:prstGeom prst="rect">
            <a:avLst/>
          </a:prstGeom>
          <a:noFill/>
          <a:ln w="9525">
            <a:noFill/>
            <a:miter lim="800000"/>
            <a:headEnd/>
            <a:tailEnd/>
          </a:ln>
        </p:spPr>
      </p:pic>
      <p:sp>
        <p:nvSpPr>
          <p:cNvPr id="3077" name="Text Box 71"/>
          <p:cNvSpPr txBox="1">
            <a:spLocks noChangeArrowheads="1"/>
          </p:cNvSpPr>
          <p:nvPr/>
        </p:nvSpPr>
        <p:spPr bwMode="auto">
          <a:xfrm>
            <a:off x="4843463" y="5830888"/>
            <a:ext cx="577850" cy="228600"/>
          </a:xfrm>
          <a:prstGeom prst="rect">
            <a:avLst/>
          </a:prstGeom>
          <a:noFill/>
          <a:ln w="9525">
            <a:noFill/>
            <a:miter lim="800000"/>
            <a:headEnd/>
            <a:tailEnd/>
          </a:ln>
        </p:spPr>
        <p:txBody>
          <a:bodyPr wrap="none">
            <a:spAutoFit/>
          </a:bodyPr>
          <a:lstStyle/>
          <a:p>
            <a:pPr eaLnBrk="0" hangingPunct="0"/>
            <a:r>
              <a:rPr lang="en-US" sz="900" b="1">
                <a:solidFill>
                  <a:srgbClr val="B4B5B8"/>
                </a:solidFill>
              </a:rPr>
              <a:t>HOSTS</a:t>
            </a:r>
            <a:endParaRPr lang="en-US" sz="1000" b="1">
              <a:solidFill>
                <a:srgbClr val="B4B5B8"/>
              </a:solidFill>
            </a:endParaRPr>
          </a:p>
        </p:txBody>
      </p:sp>
      <p:sp>
        <p:nvSpPr>
          <p:cNvPr id="3078" name="Text Box 71"/>
          <p:cNvSpPr txBox="1">
            <a:spLocks noChangeArrowheads="1"/>
          </p:cNvSpPr>
          <p:nvPr/>
        </p:nvSpPr>
        <p:spPr bwMode="auto">
          <a:xfrm>
            <a:off x="6946900" y="5830888"/>
            <a:ext cx="1263650" cy="228600"/>
          </a:xfrm>
          <a:prstGeom prst="rect">
            <a:avLst/>
          </a:prstGeom>
          <a:noFill/>
          <a:ln w="9525">
            <a:noFill/>
            <a:miter lim="800000"/>
            <a:headEnd/>
            <a:tailEnd/>
          </a:ln>
        </p:spPr>
        <p:txBody>
          <a:bodyPr wrap="none">
            <a:spAutoFit/>
          </a:bodyPr>
          <a:lstStyle/>
          <a:p>
            <a:pPr eaLnBrk="0" hangingPunct="0"/>
            <a:r>
              <a:rPr lang="en-US" sz="900" b="1">
                <a:solidFill>
                  <a:srgbClr val="B4B5B8"/>
                </a:solidFill>
              </a:rPr>
              <a:t>OFFICIAL CARRIER</a:t>
            </a:r>
          </a:p>
        </p:txBody>
      </p:sp>
      <p:pic>
        <p:nvPicPr>
          <p:cNvPr id="3079" name="Picture 44" descr="Swazi Airlink Logo_Hi-res.jpg                                  00275F40YAQUB                          C4979583:"/>
          <p:cNvPicPr>
            <a:picLocks noChangeAspect="1" noChangeArrowheads="1"/>
          </p:cNvPicPr>
          <p:nvPr/>
        </p:nvPicPr>
        <p:blipFill>
          <a:blip r:embed="rId4" cstate="print"/>
          <a:srcRect/>
          <a:stretch>
            <a:fillRect/>
          </a:stretch>
        </p:blipFill>
        <p:spPr bwMode="auto">
          <a:xfrm>
            <a:off x="7010400" y="6121400"/>
            <a:ext cx="1828800" cy="62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7188" y="142875"/>
            <a:ext cx="7924800" cy="428625"/>
          </a:xfrm>
        </p:spPr>
        <p:txBody>
          <a:bodyPr/>
          <a:lstStyle/>
          <a:p>
            <a:pPr eaLnBrk="1" hangingPunct="1"/>
            <a:r>
              <a:rPr lang="en-US" sz="1800" dirty="0" smtClean="0"/>
              <a:t>Who is Enjoying the Chinese Buffet? </a:t>
            </a:r>
          </a:p>
        </p:txBody>
      </p:sp>
      <p:sp>
        <p:nvSpPr>
          <p:cNvPr id="8195" name="Text Box 520"/>
          <p:cNvSpPr txBox="1">
            <a:spLocks noChangeArrowheads="1"/>
          </p:cNvSpPr>
          <p:nvPr/>
        </p:nvSpPr>
        <p:spPr bwMode="auto">
          <a:xfrm>
            <a:off x="214282" y="5214950"/>
            <a:ext cx="8643998" cy="830997"/>
          </a:xfrm>
          <a:prstGeom prst="rect">
            <a:avLst/>
          </a:prstGeom>
          <a:noFill/>
          <a:ln w="9525">
            <a:noFill/>
            <a:miter lim="800000"/>
            <a:headEnd/>
            <a:tailEnd/>
          </a:ln>
        </p:spPr>
        <p:txBody>
          <a:bodyPr wrap="square">
            <a:spAutoFit/>
          </a:bodyPr>
          <a:lstStyle/>
          <a:p>
            <a:pPr algn="ctr"/>
            <a:r>
              <a:rPr lang="en-GB" sz="1200" dirty="0" smtClean="0">
                <a:solidFill>
                  <a:schemeClr val="accent2"/>
                </a:solidFill>
              </a:rPr>
              <a:t>Approximately 912,000 passengers travelled between China and Africa in the 12 months up to March 2010.</a:t>
            </a:r>
          </a:p>
          <a:p>
            <a:pPr algn="ctr"/>
            <a:r>
              <a:rPr lang="en-GB" sz="1200" dirty="0" smtClean="0">
                <a:solidFill>
                  <a:schemeClr val="accent2"/>
                </a:solidFill>
              </a:rPr>
              <a:t>This traffic serves as a wonderful source of new  business for the Gulf carriers.  </a:t>
            </a:r>
          </a:p>
          <a:p>
            <a:pPr algn="ctr"/>
            <a:r>
              <a:rPr lang="en-GB" sz="1200" dirty="0" smtClean="0">
                <a:solidFill>
                  <a:schemeClr val="accent2"/>
                </a:solidFill>
              </a:rPr>
              <a:t>EK and QR have managed to grab about 30% of this market.  Note the importance of the China market to ET.</a:t>
            </a:r>
          </a:p>
          <a:p>
            <a:pPr algn="ctr"/>
            <a:r>
              <a:rPr lang="en-GB" sz="1200" dirty="0" smtClean="0">
                <a:solidFill>
                  <a:schemeClr val="accent2"/>
                </a:solidFill>
              </a:rPr>
              <a:t>Ten airlines accounted for 91% of the market</a:t>
            </a:r>
            <a:endParaRPr lang="en-GB" sz="1200" dirty="0">
              <a:solidFill>
                <a:schemeClr val="accent2"/>
              </a:solidFill>
            </a:endParaRPr>
          </a:p>
        </p:txBody>
      </p:sp>
      <p:sp>
        <p:nvSpPr>
          <p:cNvPr id="8198"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F00628BD-D8E7-4009-99F8-ABA4F4F9679A}" type="slidenum">
              <a:rPr lang="en-GB" sz="1200">
                <a:solidFill>
                  <a:srgbClr val="134C95"/>
                </a:solidFill>
              </a:rPr>
              <a:pPr/>
              <a:t>10</a:t>
            </a:fld>
            <a:endParaRPr lang="en-GB" sz="1200">
              <a:solidFill>
                <a:srgbClr val="134C95"/>
              </a:solidFill>
            </a:endParaRPr>
          </a:p>
        </p:txBody>
      </p:sp>
      <p:sp>
        <p:nvSpPr>
          <p:cNvPr id="6" name="TextBox 5"/>
          <p:cNvSpPr txBox="1"/>
          <p:nvPr/>
        </p:nvSpPr>
        <p:spPr>
          <a:xfrm>
            <a:off x="803792" y="5000636"/>
            <a:ext cx="1553630" cy="215444"/>
          </a:xfrm>
          <a:prstGeom prst="rect">
            <a:avLst/>
          </a:prstGeom>
          <a:noFill/>
        </p:spPr>
        <p:txBody>
          <a:bodyPr wrap="none" rtlCol="0">
            <a:spAutoFit/>
          </a:bodyPr>
          <a:lstStyle/>
          <a:p>
            <a:r>
              <a:rPr lang="en-GB" sz="800" i="1" dirty="0" smtClean="0">
                <a:solidFill>
                  <a:srgbClr val="134C95"/>
                </a:solidFill>
              </a:rPr>
              <a:t>(Data source: IATA </a:t>
            </a:r>
            <a:r>
              <a:rPr lang="en-GB" sz="800" i="1" dirty="0" err="1" smtClean="0">
                <a:solidFill>
                  <a:srgbClr val="134C95"/>
                </a:solidFill>
              </a:rPr>
              <a:t>AirportIS</a:t>
            </a:r>
            <a:r>
              <a:rPr lang="en-GB" sz="800" i="1" dirty="0" smtClean="0">
                <a:solidFill>
                  <a:srgbClr val="134C95"/>
                </a:solidFill>
              </a:rPr>
              <a:t>)</a:t>
            </a:r>
            <a:endParaRPr lang="en-GB" sz="800" i="1" dirty="0">
              <a:solidFill>
                <a:srgbClr val="134C95"/>
              </a:solidFill>
            </a:endParaRPr>
          </a:p>
        </p:txBody>
      </p:sp>
      <p:pic>
        <p:nvPicPr>
          <p:cNvPr id="5122" name="Picture 2"/>
          <p:cNvPicPr>
            <a:picLocks noChangeAspect="1" noChangeArrowheads="1"/>
          </p:cNvPicPr>
          <p:nvPr/>
        </p:nvPicPr>
        <p:blipFill>
          <a:blip r:embed="rId3" cstate="print"/>
          <a:srcRect/>
          <a:stretch>
            <a:fillRect/>
          </a:stretch>
        </p:blipFill>
        <p:spPr bwMode="auto">
          <a:xfrm>
            <a:off x="893747" y="571480"/>
            <a:ext cx="7136359"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7188" y="142875"/>
            <a:ext cx="7924800" cy="428625"/>
          </a:xfrm>
        </p:spPr>
        <p:txBody>
          <a:bodyPr/>
          <a:lstStyle/>
          <a:p>
            <a:pPr eaLnBrk="1" hangingPunct="1"/>
            <a:r>
              <a:rPr lang="en-US" sz="1800" dirty="0" smtClean="0"/>
              <a:t>City-Pair Market Sizes </a:t>
            </a:r>
          </a:p>
        </p:txBody>
      </p:sp>
      <p:sp>
        <p:nvSpPr>
          <p:cNvPr id="8195" name="Text Box 520"/>
          <p:cNvSpPr txBox="1">
            <a:spLocks noChangeArrowheads="1"/>
          </p:cNvSpPr>
          <p:nvPr/>
        </p:nvSpPr>
        <p:spPr bwMode="auto">
          <a:xfrm>
            <a:off x="142844" y="5214950"/>
            <a:ext cx="8643998" cy="646331"/>
          </a:xfrm>
          <a:prstGeom prst="rect">
            <a:avLst/>
          </a:prstGeom>
          <a:noFill/>
          <a:ln w="9525">
            <a:noFill/>
            <a:miter lim="800000"/>
            <a:headEnd/>
            <a:tailEnd/>
          </a:ln>
        </p:spPr>
        <p:txBody>
          <a:bodyPr wrap="square">
            <a:spAutoFit/>
          </a:bodyPr>
          <a:lstStyle/>
          <a:p>
            <a:pPr algn="ctr"/>
            <a:r>
              <a:rPr lang="en-GB" sz="1200" dirty="0" smtClean="0">
                <a:solidFill>
                  <a:schemeClr val="accent2"/>
                </a:solidFill>
              </a:rPr>
              <a:t>The highest yield between Africa and China is being extracted by Air France.  </a:t>
            </a:r>
          </a:p>
          <a:p>
            <a:pPr algn="ctr"/>
            <a:r>
              <a:rPr lang="en-GB" sz="1200" dirty="0" smtClean="0">
                <a:solidFill>
                  <a:schemeClr val="accent2"/>
                </a:solidFill>
              </a:rPr>
              <a:t>Some of the lowest yields are being offered by the Gulf carriers and </a:t>
            </a:r>
            <a:r>
              <a:rPr lang="en-GB" sz="1200" dirty="0" err="1" smtClean="0">
                <a:solidFill>
                  <a:schemeClr val="accent2"/>
                </a:solidFill>
              </a:rPr>
              <a:t>Egyptair</a:t>
            </a:r>
            <a:r>
              <a:rPr lang="en-GB" sz="1200" dirty="0" smtClean="0">
                <a:solidFill>
                  <a:schemeClr val="accent2"/>
                </a:solidFill>
              </a:rPr>
              <a:t>.</a:t>
            </a:r>
          </a:p>
          <a:p>
            <a:pPr algn="ctr"/>
            <a:r>
              <a:rPr lang="en-GB" sz="1200" dirty="0" smtClean="0">
                <a:solidFill>
                  <a:schemeClr val="accent2"/>
                </a:solidFill>
              </a:rPr>
              <a:t>Africa-China represents a $160m market for EK, and $127m for ET. </a:t>
            </a:r>
            <a:endParaRPr lang="en-GB" sz="1200" dirty="0">
              <a:solidFill>
                <a:schemeClr val="accent2"/>
              </a:solidFill>
            </a:endParaRPr>
          </a:p>
        </p:txBody>
      </p:sp>
      <p:sp>
        <p:nvSpPr>
          <p:cNvPr id="8198"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F00628BD-D8E7-4009-99F8-ABA4F4F9679A}" type="slidenum">
              <a:rPr lang="en-GB" sz="1200">
                <a:solidFill>
                  <a:srgbClr val="134C95"/>
                </a:solidFill>
              </a:rPr>
              <a:pPr/>
              <a:t>11</a:t>
            </a:fld>
            <a:endParaRPr lang="en-GB" sz="1200">
              <a:solidFill>
                <a:srgbClr val="134C95"/>
              </a:solidFill>
            </a:endParaRPr>
          </a:p>
        </p:txBody>
      </p:sp>
      <p:sp>
        <p:nvSpPr>
          <p:cNvPr id="6" name="TextBox 5"/>
          <p:cNvSpPr txBox="1"/>
          <p:nvPr/>
        </p:nvSpPr>
        <p:spPr>
          <a:xfrm>
            <a:off x="1160982" y="5000636"/>
            <a:ext cx="1553630" cy="215444"/>
          </a:xfrm>
          <a:prstGeom prst="rect">
            <a:avLst/>
          </a:prstGeom>
          <a:noFill/>
        </p:spPr>
        <p:txBody>
          <a:bodyPr wrap="none" rtlCol="0">
            <a:spAutoFit/>
          </a:bodyPr>
          <a:lstStyle/>
          <a:p>
            <a:r>
              <a:rPr lang="en-GB" sz="800" i="1" dirty="0" smtClean="0">
                <a:solidFill>
                  <a:srgbClr val="134C95"/>
                </a:solidFill>
              </a:rPr>
              <a:t>(Data source: IATA </a:t>
            </a:r>
            <a:r>
              <a:rPr lang="en-GB" sz="800" i="1" dirty="0" err="1" smtClean="0">
                <a:solidFill>
                  <a:srgbClr val="134C95"/>
                </a:solidFill>
              </a:rPr>
              <a:t>AirportIS</a:t>
            </a:r>
            <a:r>
              <a:rPr lang="en-GB" sz="800" i="1" dirty="0" smtClean="0">
                <a:solidFill>
                  <a:srgbClr val="134C95"/>
                </a:solidFill>
              </a:rPr>
              <a:t>)</a:t>
            </a:r>
            <a:endParaRPr lang="en-GB" sz="800" i="1" dirty="0">
              <a:solidFill>
                <a:srgbClr val="134C95"/>
              </a:solidFill>
            </a:endParaRPr>
          </a:p>
        </p:txBody>
      </p:sp>
      <p:pic>
        <p:nvPicPr>
          <p:cNvPr id="6146" name="Picture 2"/>
          <p:cNvPicPr>
            <a:picLocks noChangeAspect="1" noChangeArrowheads="1"/>
          </p:cNvPicPr>
          <p:nvPr/>
        </p:nvPicPr>
        <p:blipFill>
          <a:blip r:embed="rId3" cstate="print"/>
          <a:srcRect/>
          <a:stretch>
            <a:fillRect/>
          </a:stretch>
        </p:blipFill>
        <p:spPr bwMode="auto">
          <a:xfrm>
            <a:off x="1208088" y="534999"/>
            <a:ext cx="6727825" cy="4465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7188" y="142875"/>
            <a:ext cx="7924800" cy="428625"/>
          </a:xfrm>
        </p:spPr>
        <p:txBody>
          <a:bodyPr/>
          <a:lstStyle/>
          <a:p>
            <a:pPr eaLnBrk="1" hangingPunct="1"/>
            <a:r>
              <a:rPr lang="en-US" sz="1800" dirty="0" smtClean="0"/>
              <a:t>Example City-Pair Market Size </a:t>
            </a:r>
          </a:p>
        </p:txBody>
      </p:sp>
      <p:sp>
        <p:nvSpPr>
          <p:cNvPr id="8195" name="Text Box 520"/>
          <p:cNvSpPr txBox="1">
            <a:spLocks noChangeArrowheads="1"/>
          </p:cNvSpPr>
          <p:nvPr/>
        </p:nvSpPr>
        <p:spPr bwMode="auto">
          <a:xfrm>
            <a:off x="285720" y="5384085"/>
            <a:ext cx="8286750" cy="461665"/>
          </a:xfrm>
          <a:prstGeom prst="rect">
            <a:avLst/>
          </a:prstGeom>
          <a:noFill/>
          <a:ln w="9525">
            <a:noFill/>
            <a:miter lim="800000"/>
            <a:headEnd/>
            <a:tailEnd/>
          </a:ln>
        </p:spPr>
        <p:txBody>
          <a:bodyPr>
            <a:spAutoFit/>
          </a:bodyPr>
          <a:lstStyle/>
          <a:p>
            <a:r>
              <a:rPr lang="en-GB" sz="1200" dirty="0" smtClean="0">
                <a:solidFill>
                  <a:schemeClr val="accent2"/>
                </a:solidFill>
              </a:rPr>
              <a:t>The LOS-CAN route produces 35,000 passengers from April 2009 to march 2010.</a:t>
            </a:r>
          </a:p>
          <a:p>
            <a:r>
              <a:rPr lang="en-GB" sz="1200" dirty="0" smtClean="0">
                <a:solidFill>
                  <a:schemeClr val="accent2"/>
                </a:solidFill>
              </a:rPr>
              <a:t>QR clearly wins in this market, with EK next.  ET is third and all other airlines constitute less than 1% of traffic.</a:t>
            </a:r>
            <a:endParaRPr lang="en-GB" sz="1200" dirty="0">
              <a:solidFill>
                <a:schemeClr val="accent2"/>
              </a:solidFill>
            </a:endParaRPr>
          </a:p>
        </p:txBody>
      </p:sp>
      <p:sp>
        <p:nvSpPr>
          <p:cNvPr id="8198"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F00628BD-D8E7-4009-99F8-ABA4F4F9679A}" type="slidenum">
              <a:rPr lang="en-GB" sz="1200">
                <a:solidFill>
                  <a:srgbClr val="134C95"/>
                </a:solidFill>
              </a:rPr>
              <a:pPr/>
              <a:t>12</a:t>
            </a:fld>
            <a:endParaRPr lang="en-GB" sz="1200">
              <a:solidFill>
                <a:srgbClr val="134C95"/>
              </a:solidFill>
            </a:endParaRPr>
          </a:p>
        </p:txBody>
      </p:sp>
      <p:sp>
        <p:nvSpPr>
          <p:cNvPr id="6" name="TextBox 5"/>
          <p:cNvSpPr txBox="1"/>
          <p:nvPr/>
        </p:nvSpPr>
        <p:spPr>
          <a:xfrm>
            <a:off x="589478" y="5072074"/>
            <a:ext cx="1553630" cy="215444"/>
          </a:xfrm>
          <a:prstGeom prst="rect">
            <a:avLst/>
          </a:prstGeom>
          <a:noFill/>
        </p:spPr>
        <p:txBody>
          <a:bodyPr wrap="none" rtlCol="0">
            <a:spAutoFit/>
          </a:bodyPr>
          <a:lstStyle/>
          <a:p>
            <a:r>
              <a:rPr lang="en-GB" sz="800" i="1" dirty="0" smtClean="0"/>
              <a:t>(Data source: IATA </a:t>
            </a:r>
            <a:r>
              <a:rPr lang="en-GB" sz="800" i="1" dirty="0" err="1" smtClean="0"/>
              <a:t>AirportIS</a:t>
            </a:r>
            <a:r>
              <a:rPr lang="en-GB" sz="800" i="1" dirty="0" smtClean="0"/>
              <a:t>)</a:t>
            </a:r>
            <a:endParaRPr lang="en-GB" sz="800" i="1" dirty="0"/>
          </a:p>
        </p:txBody>
      </p:sp>
      <p:pic>
        <p:nvPicPr>
          <p:cNvPr id="7170" name="Picture 2"/>
          <p:cNvPicPr>
            <a:picLocks noChangeAspect="1" noChangeArrowheads="1"/>
          </p:cNvPicPr>
          <p:nvPr/>
        </p:nvPicPr>
        <p:blipFill>
          <a:blip r:embed="rId3" cstate="print"/>
          <a:srcRect/>
          <a:stretch>
            <a:fillRect/>
          </a:stretch>
        </p:blipFill>
        <p:spPr bwMode="auto">
          <a:xfrm>
            <a:off x="647700" y="1020763"/>
            <a:ext cx="6353192" cy="4009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7188" y="142875"/>
            <a:ext cx="7924800" cy="428625"/>
          </a:xfrm>
        </p:spPr>
        <p:txBody>
          <a:bodyPr/>
          <a:lstStyle/>
          <a:p>
            <a:pPr eaLnBrk="1" hangingPunct="1"/>
            <a:r>
              <a:rPr lang="en-US" sz="1800" dirty="0" smtClean="0"/>
              <a:t>Example City-Pair Market Size </a:t>
            </a:r>
          </a:p>
        </p:txBody>
      </p:sp>
      <p:sp>
        <p:nvSpPr>
          <p:cNvPr id="8195" name="Text Box 520"/>
          <p:cNvSpPr txBox="1">
            <a:spLocks noChangeArrowheads="1"/>
          </p:cNvSpPr>
          <p:nvPr/>
        </p:nvSpPr>
        <p:spPr bwMode="auto">
          <a:xfrm>
            <a:off x="285720" y="5384085"/>
            <a:ext cx="8286750" cy="646331"/>
          </a:xfrm>
          <a:prstGeom prst="rect">
            <a:avLst/>
          </a:prstGeom>
          <a:noFill/>
          <a:ln w="9525">
            <a:noFill/>
            <a:miter lim="800000"/>
            <a:headEnd/>
            <a:tailEnd/>
          </a:ln>
        </p:spPr>
        <p:txBody>
          <a:bodyPr>
            <a:spAutoFit/>
          </a:bodyPr>
          <a:lstStyle/>
          <a:p>
            <a:r>
              <a:rPr lang="en-GB" sz="1200" dirty="0" smtClean="0">
                <a:solidFill>
                  <a:schemeClr val="accent2"/>
                </a:solidFill>
              </a:rPr>
              <a:t>Air </a:t>
            </a:r>
            <a:r>
              <a:rPr lang="en-GB" sz="1200" dirty="0" err="1" smtClean="0">
                <a:solidFill>
                  <a:schemeClr val="accent2"/>
                </a:solidFill>
              </a:rPr>
              <a:t>Algerie</a:t>
            </a:r>
            <a:r>
              <a:rPr lang="en-GB" sz="1200" dirty="0" smtClean="0">
                <a:solidFill>
                  <a:schemeClr val="accent2"/>
                </a:solidFill>
              </a:rPr>
              <a:t> manages to secure about 75% of the total market to China.</a:t>
            </a:r>
          </a:p>
          <a:p>
            <a:r>
              <a:rPr lang="en-GB" sz="1200" dirty="0" smtClean="0">
                <a:solidFill>
                  <a:schemeClr val="accent2"/>
                </a:solidFill>
              </a:rPr>
              <a:t>Qatar is the second busiest airline, but Emirates attracts a very small market.</a:t>
            </a:r>
          </a:p>
          <a:p>
            <a:r>
              <a:rPr lang="en-GB" sz="1200" dirty="0" smtClean="0">
                <a:solidFill>
                  <a:schemeClr val="accent2"/>
                </a:solidFill>
              </a:rPr>
              <a:t>Note the presence of Turkish Airlines – an airline that has aggressive Asian plans in the near future.</a:t>
            </a:r>
            <a:endParaRPr lang="en-GB" sz="1200" dirty="0">
              <a:solidFill>
                <a:schemeClr val="accent2"/>
              </a:solidFill>
            </a:endParaRPr>
          </a:p>
        </p:txBody>
      </p:sp>
      <p:sp>
        <p:nvSpPr>
          <p:cNvPr id="8198"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F00628BD-D8E7-4009-99F8-ABA4F4F9679A}" type="slidenum">
              <a:rPr lang="en-GB" sz="1200">
                <a:solidFill>
                  <a:srgbClr val="134C95"/>
                </a:solidFill>
              </a:rPr>
              <a:pPr/>
              <a:t>13</a:t>
            </a:fld>
            <a:endParaRPr lang="en-GB" sz="1200">
              <a:solidFill>
                <a:srgbClr val="134C95"/>
              </a:solidFill>
            </a:endParaRPr>
          </a:p>
        </p:txBody>
      </p:sp>
      <p:sp>
        <p:nvSpPr>
          <p:cNvPr id="6" name="TextBox 5"/>
          <p:cNvSpPr txBox="1"/>
          <p:nvPr/>
        </p:nvSpPr>
        <p:spPr>
          <a:xfrm>
            <a:off x="589478" y="5072074"/>
            <a:ext cx="1553630" cy="215444"/>
          </a:xfrm>
          <a:prstGeom prst="rect">
            <a:avLst/>
          </a:prstGeom>
          <a:noFill/>
        </p:spPr>
        <p:txBody>
          <a:bodyPr wrap="none" rtlCol="0">
            <a:spAutoFit/>
          </a:bodyPr>
          <a:lstStyle/>
          <a:p>
            <a:r>
              <a:rPr lang="en-GB" sz="800" i="1" dirty="0" smtClean="0">
                <a:solidFill>
                  <a:srgbClr val="134C95"/>
                </a:solidFill>
              </a:rPr>
              <a:t>(Data source: IATA </a:t>
            </a:r>
            <a:r>
              <a:rPr lang="en-GB" sz="800" i="1" dirty="0" err="1" smtClean="0">
                <a:solidFill>
                  <a:srgbClr val="134C95"/>
                </a:solidFill>
              </a:rPr>
              <a:t>AirportIS</a:t>
            </a:r>
            <a:r>
              <a:rPr lang="en-GB" sz="800" i="1" dirty="0" smtClean="0">
                <a:solidFill>
                  <a:srgbClr val="134C95"/>
                </a:solidFill>
              </a:rPr>
              <a:t>)</a:t>
            </a:r>
            <a:endParaRPr lang="en-GB" sz="800" i="1" dirty="0">
              <a:solidFill>
                <a:srgbClr val="134C95"/>
              </a:solidFill>
            </a:endParaRPr>
          </a:p>
        </p:txBody>
      </p:sp>
      <p:pic>
        <p:nvPicPr>
          <p:cNvPr id="12290" name="Picture 2"/>
          <p:cNvPicPr>
            <a:picLocks noChangeAspect="1" noChangeArrowheads="1"/>
          </p:cNvPicPr>
          <p:nvPr/>
        </p:nvPicPr>
        <p:blipFill>
          <a:blip r:embed="rId3" cstate="print"/>
          <a:srcRect/>
          <a:stretch>
            <a:fillRect/>
          </a:stretch>
        </p:blipFill>
        <p:spPr bwMode="auto">
          <a:xfrm>
            <a:off x="879739" y="714356"/>
            <a:ext cx="6978409"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7188" y="142875"/>
            <a:ext cx="7924800" cy="428625"/>
          </a:xfrm>
        </p:spPr>
        <p:txBody>
          <a:bodyPr/>
          <a:lstStyle/>
          <a:p>
            <a:pPr eaLnBrk="1" hangingPunct="1"/>
            <a:r>
              <a:rPr lang="en-US" sz="1800" dirty="0" smtClean="0"/>
              <a:t>Example City-Pair Market Size </a:t>
            </a:r>
          </a:p>
        </p:txBody>
      </p:sp>
      <p:sp>
        <p:nvSpPr>
          <p:cNvPr id="8195" name="Text Box 520"/>
          <p:cNvSpPr txBox="1">
            <a:spLocks noChangeArrowheads="1"/>
          </p:cNvSpPr>
          <p:nvPr/>
        </p:nvSpPr>
        <p:spPr bwMode="auto">
          <a:xfrm>
            <a:off x="285720" y="5357826"/>
            <a:ext cx="8286750" cy="461665"/>
          </a:xfrm>
          <a:prstGeom prst="rect">
            <a:avLst/>
          </a:prstGeom>
          <a:noFill/>
          <a:ln w="9525">
            <a:noFill/>
            <a:miter lim="800000"/>
            <a:headEnd/>
            <a:tailEnd/>
          </a:ln>
        </p:spPr>
        <p:txBody>
          <a:bodyPr>
            <a:spAutoFit/>
          </a:bodyPr>
          <a:lstStyle/>
          <a:p>
            <a:r>
              <a:rPr lang="en-GB" sz="1200" dirty="0" smtClean="0">
                <a:solidFill>
                  <a:schemeClr val="accent2"/>
                </a:solidFill>
              </a:rPr>
              <a:t>Sudan is another expanding market for carriers operating to China.  Because the national airline in Sudan does not have the aircraft to operate to China, the three Gulf carriers pick up almost 80% of this market.</a:t>
            </a:r>
            <a:endParaRPr lang="en-GB" sz="1200" dirty="0">
              <a:solidFill>
                <a:schemeClr val="accent2"/>
              </a:solidFill>
            </a:endParaRPr>
          </a:p>
        </p:txBody>
      </p:sp>
      <p:sp>
        <p:nvSpPr>
          <p:cNvPr id="8198"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F00628BD-D8E7-4009-99F8-ABA4F4F9679A}" type="slidenum">
              <a:rPr lang="en-GB" sz="1200">
                <a:solidFill>
                  <a:srgbClr val="134C95"/>
                </a:solidFill>
              </a:rPr>
              <a:pPr/>
              <a:t>14</a:t>
            </a:fld>
            <a:endParaRPr lang="en-GB" sz="1200">
              <a:solidFill>
                <a:srgbClr val="134C95"/>
              </a:solidFill>
            </a:endParaRPr>
          </a:p>
        </p:txBody>
      </p:sp>
      <p:sp>
        <p:nvSpPr>
          <p:cNvPr id="6" name="TextBox 5"/>
          <p:cNvSpPr txBox="1"/>
          <p:nvPr/>
        </p:nvSpPr>
        <p:spPr>
          <a:xfrm>
            <a:off x="589478" y="5072074"/>
            <a:ext cx="1553630" cy="215444"/>
          </a:xfrm>
          <a:prstGeom prst="rect">
            <a:avLst/>
          </a:prstGeom>
          <a:noFill/>
        </p:spPr>
        <p:txBody>
          <a:bodyPr wrap="none" rtlCol="0">
            <a:spAutoFit/>
          </a:bodyPr>
          <a:lstStyle/>
          <a:p>
            <a:r>
              <a:rPr lang="en-GB" sz="800" i="1" dirty="0" smtClean="0">
                <a:solidFill>
                  <a:srgbClr val="134C95"/>
                </a:solidFill>
              </a:rPr>
              <a:t>(Data source: IATA </a:t>
            </a:r>
            <a:r>
              <a:rPr lang="en-GB" sz="800" i="1" dirty="0" err="1" smtClean="0">
                <a:solidFill>
                  <a:srgbClr val="134C95"/>
                </a:solidFill>
              </a:rPr>
              <a:t>AirportIS</a:t>
            </a:r>
            <a:r>
              <a:rPr lang="en-GB" sz="800" i="1" dirty="0" smtClean="0">
                <a:solidFill>
                  <a:srgbClr val="134C95"/>
                </a:solidFill>
              </a:rPr>
              <a:t>)</a:t>
            </a:r>
            <a:endParaRPr lang="en-GB" sz="800" i="1" dirty="0">
              <a:solidFill>
                <a:srgbClr val="134C95"/>
              </a:solidFill>
            </a:endParaRPr>
          </a:p>
        </p:txBody>
      </p:sp>
      <p:pic>
        <p:nvPicPr>
          <p:cNvPr id="13314" name="Picture 2"/>
          <p:cNvPicPr>
            <a:picLocks noChangeAspect="1" noChangeArrowheads="1"/>
          </p:cNvPicPr>
          <p:nvPr/>
        </p:nvPicPr>
        <p:blipFill>
          <a:blip r:embed="rId3" cstate="print"/>
          <a:srcRect/>
          <a:stretch>
            <a:fillRect/>
          </a:stretch>
        </p:blipFill>
        <p:spPr bwMode="auto">
          <a:xfrm>
            <a:off x="868363" y="571480"/>
            <a:ext cx="6561157" cy="4435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7188" y="142875"/>
            <a:ext cx="7924800" cy="428625"/>
          </a:xfrm>
        </p:spPr>
        <p:txBody>
          <a:bodyPr/>
          <a:lstStyle/>
          <a:p>
            <a:pPr eaLnBrk="1" hangingPunct="1"/>
            <a:r>
              <a:rPr lang="en-US" sz="1800" dirty="0" smtClean="0"/>
              <a:t>Conclusions </a:t>
            </a:r>
          </a:p>
        </p:txBody>
      </p:sp>
      <p:sp>
        <p:nvSpPr>
          <p:cNvPr id="8195" name="Text Box 520"/>
          <p:cNvSpPr txBox="1">
            <a:spLocks noChangeArrowheads="1"/>
          </p:cNvSpPr>
          <p:nvPr/>
        </p:nvSpPr>
        <p:spPr bwMode="auto">
          <a:xfrm>
            <a:off x="285720" y="913985"/>
            <a:ext cx="8572560" cy="3785652"/>
          </a:xfrm>
          <a:prstGeom prst="rect">
            <a:avLst/>
          </a:prstGeom>
          <a:noFill/>
          <a:ln w="9525">
            <a:noFill/>
            <a:miter lim="800000"/>
            <a:headEnd/>
            <a:tailEnd/>
          </a:ln>
        </p:spPr>
        <p:txBody>
          <a:bodyPr wrap="square">
            <a:spAutoFit/>
          </a:bodyPr>
          <a:lstStyle/>
          <a:p>
            <a:pPr>
              <a:buFont typeface="Arial" pitchFamily="34" charset="0"/>
              <a:buChar char="•"/>
            </a:pPr>
            <a:r>
              <a:rPr lang="en-GB" sz="1600" dirty="0" smtClean="0">
                <a:solidFill>
                  <a:schemeClr val="accent2"/>
                </a:solidFill>
              </a:rPr>
              <a:t> Africa-China is one of the few expanding markets.  </a:t>
            </a:r>
          </a:p>
          <a:p>
            <a:pPr>
              <a:buFont typeface="Arial" pitchFamily="34" charset="0"/>
              <a:buChar char="•"/>
            </a:pPr>
            <a:r>
              <a:rPr lang="en-GB" sz="1600" dirty="0" smtClean="0">
                <a:solidFill>
                  <a:schemeClr val="accent2"/>
                </a:solidFill>
              </a:rPr>
              <a:t> It provides a rich source of traffic for 6</a:t>
            </a:r>
            <a:r>
              <a:rPr lang="en-GB" sz="1600" baseline="30000" dirty="0" smtClean="0">
                <a:solidFill>
                  <a:schemeClr val="accent2"/>
                </a:solidFill>
              </a:rPr>
              <a:t>th</a:t>
            </a:r>
            <a:r>
              <a:rPr lang="en-GB" sz="1600" dirty="0" smtClean="0">
                <a:solidFill>
                  <a:schemeClr val="accent2"/>
                </a:solidFill>
              </a:rPr>
              <a:t> freedom carriers.</a:t>
            </a:r>
          </a:p>
          <a:p>
            <a:pPr>
              <a:buFont typeface="Arial" pitchFamily="34" charset="0"/>
              <a:buChar char="•"/>
            </a:pPr>
            <a:r>
              <a:rPr lang="en-GB" sz="1600" dirty="0" smtClean="0">
                <a:solidFill>
                  <a:schemeClr val="accent2"/>
                </a:solidFill>
              </a:rPr>
              <a:t> Particularly in markets where the local carrier is weak or operates a small fleet</a:t>
            </a:r>
          </a:p>
          <a:p>
            <a:pPr>
              <a:buFont typeface="Arial" pitchFamily="34" charset="0"/>
              <a:buChar char="•"/>
            </a:pPr>
            <a:r>
              <a:rPr lang="en-GB" sz="1600" dirty="0" smtClean="0">
                <a:solidFill>
                  <a:schemeClr val="accent2"/>
                </a:solidFill>
              </a:rPr>
              <a:t> Africa-China is attractive to Gulf carriers.</a:t>
            </a:r>
          </a:p>
          <a:p>
            <a:pPr>
              <a:buFont typeface="Arial" pitchFamily="34" charset="0"/>
              <a:buChar char="•"/>
            </a:pPr>
            <a:r>
              <a:rPr lang="en-GB" sz="1600" dirty="0" smtClean="0">
                <a:solidFill>
                  <a:schemeClr val="accent2"/>
                </a:solidFill>
              </a:rPr>
              <a:t> It has replaced Europe-Asia traffic affected by the GFC</a:t>
            </a:r>
          </a:p>
          <a:p>
            <a:pPr>
              <a:buFont typeface="Arial" pitchFamily="34" charset="0"/>
              <a:buChar char="•"/>
            </a:pPr>
            <a:r>
              <a:rPr lang="en-GB" sz="1600" dirty="0" smtClean="0">
                <a:solidFill>
                  <a:schemeClr val="accent2"/>
                </a:solidFill>
              </a:rPr>
              <a:t> It is also very important to Ethiopian and Turkish Airlines</a:t>
            </a:r>
          </a:p>
          <a:p>
            <a:pPr>
              <a:buFont typeface="Arial" pitchFamily="34" charset="0"/>
              <a:buChar char="•"/>
            </a:pPr>
            <a:r>
              <a:rPr lang="en-GB" sz="1600" dirty="0" smtClean="0">
                <a:solidFill>
                  <a:schemeClr val="accent2"/>
                </a:solidFill>
              </a:rPr>
              <a:t> All carriers in this market (</a:t>
            </a:r>
            <a:r>
              <a:rPr lang="en-GB" sz="1600" dirty="0" smtClean="0">
                <a:solidFill>
                  <a:schemeClr val="accent2"/>
                </a:solidFill>
              </a:rPr>
              <a:t>EK, </a:t>
            </a:r>
            <a:r>
              <a:rPr lang="en-GB" sz="1600" dirty="0" smtClean="0">
                <a:solidFill>
                  <a:schemeClr val="accent2"/>
                </a:solidFill>
              </a:rPr>
              <a:t>QR, EY, ET, TK) have aircraft on order – presumably to capitalise on such markets</a:t>
            </a:r>
          </a:p>
          <a:p>
            <a:pPr>
              <a:buFont typeface="Arial" pitchFamily="34" charset="0"/>
              <a:buChar char="•"/>
            </a:pPr>
            <a:r>
              <a:rPr lang="en-GB" sz="1600" dirty="0" smtClean="0">
                <a:solidFill>
                  <a:schemeClr val="accent2"/>
                </a:solidFill>
              </a:rPr>
              <a:t> As an airport operator, you need at least one, if not a combination of these carriers at your airport</a:t>
            </a:r>
          </a:p>
          <a:p>
            <a:pPr>
              <a:buFont typeface="Arial" pitchFamily="34" charset="0"/>
              <a:buChar char="•"/>
            </a:pPr>
            <a:r>
              <a:rPr lang="en-GB" sz="1600" dirty="0" smtClean="0">
                <a:solidFill>
                  <a:schemeClr val="accent2"/>
                </a:solidFill>
              </a:rPr>
              <a:t> The presence of Chinese carriers is limited, and may remain so for a number of years.</a:t>
            </a:r>
          </a:p>
          <a:p>
            <a:pPr>
              <a:buFont typeface="Arial" pitchFamily="34" charset="0"/>
              <a:buChar char="•"/>
            </a:pPr>
            <a:r>
              <a:rPr lang="en-GB" sz="1600" dirty="0" smtClean="0">
                <a:solidFill>
                  <a:schemeClr val="accent2"/>
                </a:solidFill>
              </a:rPr>
              <a:t> Unless there is a significant point-to-point consolidated market, Chinese airlines will remain wary of services to Africa.</a:t>
            </a:r>
          </a:p>
          <a:p>
            <a:pPr>
              <a:buFont typeface="Arial" pitchFamily="34" charset="0"/>
              <a:buChar char="•"/>
            </a:pPr>
            <a:r>
              <a:rPr lang="en-GB" sz="1600" dirty="0" smtClean="0">
                <a:solidFill>
                  <a:schemeClr val="accent2"/>
                </a:solidFill>
              </a:rPr>
              <a:t> A route to China will emerge through either traffic volumes (for 6</a:t>
            </a:r>
            <a:r>
              <a:rPr lang="en-GB" sz="1600" baseline="30000" dirty="0" smtClean="0">
                <a:solidFill>
                  <a:schemeClr val="accent2"/>
                </a:solidFill>
              </a:rPr>
              <a:t>th</a:t>
            </a:r>
            <a:r>
              <a:rPr lang="en-GB" sz="1600" dirty="0" smtClean="0">
                <a:solidFill>
                  <a:schemeClr val="accent2"/>
                </a:solidFill>
              </a:rPr>
              <a:t> freedom carriers), or political need on the Chinese side – this will be discussed later.</a:t>
            </a:r>
            <a:endParaRPr lang="en-GB" sz="1600" dirty="0">
              <a:solidFill>
                <a:schemeClr val="accent2"/>
              </a:solidFill>
            </a:endParaRPr>
          </a:p>
        </p:txBody>
      </p:sp>
      <p:sp>
        <p:nvSpPr>
          <p:cNvPr id="8198"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F00628BD-D8E7-4009-99F8-ABA4F4F9679A}" type="slidenum">
              <a:rPr lang="en-GB" sz="1200">
                <a:solidFill>
                  <a:srgbClr val="134C95"/>
                </a:solidFill>
              </a:rPr>
              <a:pPr/>
              <a:t>15</a:t>
            </a:fld>
            <a:endParaRPr lang="en-GB" sz="1200">
              <a:solidFill>
                <a:srgbClr val="134C95"/>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0063" y="1643063"/>
            <a:ext cx="8229600" cy="1357309"/>
          </a:xfrm>
        </p:spPr>
        <p:txBody>
          <a:bodyPr/>
          <a:lstStyle/>
          <a:p>
            <a:pPr algn="ctr" eaLnBrk="1" hangingPunct="1"/>
            <a:r>
              <a:rPr lang="en-GB" sz="3600" dirty="0" smtClean="0"/>
              <a:t>Gulf Airline Summary</a:t>
            </a:r>
            <a:br>
              <a:rPr lang="en-GB" sz="3600" dirty="0" smtClean="0"/>
            </a:br>
            <a:r>
              <a:rPr lang="en-GB" sz="3600" dirty="0" smtClean="0"/>
              <a:t/>
            </a:r>
            <a:br>
              <a:rPr lang="en-GB" sz="3600" dirty="0" smtClean="0"/>
            </a:br>
            <a:endParaRPr lang="en-US" sz="3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7188" y="142875"/>
            <a:ext cx="7924800" cy="428625"/>
          </a:xfrm>
        </p:spPr>
        <p:txBody>
          <a:bodyPr/>
          <a:lstStyle/>
          <a:p>
            <a:pPr eaLnBrk="1" hangingPunct="1"/>
            <a:r>
              <a:rPr lang="en-US" sz="1800" dirty="0" smtClean="0"/>
              <a:t>Airline Performance</a:t>
            </a:r>
          </a:p>
        </p:txBody>
      </p:sp>
      <p:sp>
        <p:nvSpPr>
          <p:cNvPr id="8195" name="Text Box 520"/>
          <p:cNvSpPr txBox="1">
            <a:spLocks noChangeArrowheads="1"/>
          </p:cNvSpPr>
          <p:nvPr/>
        </p:nvSpPr>
        <p:spPr bwMode="auto">
          <a:xfrm>
            <a:off x="285720" y="5214950"/>
            <a:ext cx="8286750" cy="830997"/>
          </a:xfrm>
          <a:prstGeom prst="rect">
            <a:avLst/>
          </a:prstGeom>
          <a:noFill/>
          <a:ln w="9525">
            <a:noFill/>
            <a:miter lim="800000"/>
            <a:headEnd/>
            <a:tailEnd/>
          </a:ln>
        </p:spPr>
        <p:txBody>
          <a:bodyPr>
            <a:spAutoFit/>
          </a:bodyPr>
          <a:lstStyle/>
          <a:p>
            <a:pPr algn="ctr"/>
            <a:r>
              <a:rPr lang="en-GB" sz="1200" dirty="0" smtClean="0">
                <a:solidFill>
                  <a:schemeClr val="accent2"/>
                </a:solidFill>
              </a:rPr>
              <a:t>All three Gulf carriers show major passenger growth.  </a:t>
            </a:r>
          </a:p>
          <a:p>
            <a:pPr algn="ctr"/>
            <a:r>
              <a:rPr lang="en-GB" sz="1200" dirty="0" smtClean="0">
                <a:solidFill>
                  <a:schemeClr val="accent2"/>
                </a:solidFill>
              </a:rPr>
              <a:t>Emirates has ten years head start over the other two.  </a:t>
            </a:r>
          </a:p>
          <a:p>
            <a:pPr algn="ctr"/>
            <a:r>
              <a:rPr lang="en-GB" sz="1200" dirty="0" smtClean="0">
                <a:solidFill>
                  <a:schemeClr val="accent2"/>
                </a:solidFill>
              </a:rPr>
              <a:t>The introduction of new fleet has added to its major growth in 2009.</a:t>
            </a:r>
          </a:p>
          <a:p>
            <a:pPr algn="ctr"/>
            <a:r>
              <a:rPr lang="en-GB" sz="1200" dirty="0" err="1" smtClean="0">
                <a:solidFill>
                  <a:schemeClr val="accent2"/>
                </a:solidFill>
              </a:rPr>
              <a:t>Etihad</a:t>
            </a:r>
            <a:r>
              <a:rPr lang="en-GB" sz="1200" dirty="0" smtClean="0">
                <a:solidFill>
                  <a:schemeClr val="accent2"/>
                </a:solidFill>
              </a:rPr>
              <a:t> has expanded rapidly; Qatar Airways expansion is steady.</a:t>
            </a:r>
            <a:endParaRPr lang="en-GB" sz="1200" dirty="0">
              <a:solidFill>
                <a:schemeClr val="accent2"/>
              </a:solidFill>
            </a:endParaRPr>
          </a:p>
        </p:txBody>
      </p:sp>
      <p:sp>
        <p:nvSpPr>
          <p:cNvPr id="8198"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F00628BD-D8E7-4009-99F8-ABA4F4F9679A}" type="slidenum">
              <a:rPr lang="en-GB" sz="1200">
                <a:solidFill>
                  <a:srgbClr val="134C95"/>
                </a:solidFill>
              </a:rPr>
              <a:pPr/>
              <a:t>17</a:t>
            </a:fld>
            <a:endParaRPr lang="en-GB" sz="1200">
              <a:solidFill>
                <a:srgbClr val="134C95"/>
              </a:solidFill>
            </a:endParaRPr>
          </a:p>
        </p:txBody>
      </p:sp>
      <p:pic>
        <p:nvPicPr>
          <p:cNvPr id="3" name="Picture 3"/>
          <p:cNvPicPr>
            <a:picLocks noChangeAspect="1" noChangeArrowheads="1"/>
          </p:cNvPicPr>
          <p:nvPr/>
        </p:nvPicPr>
        <p:blipFill>
          <a:blip r:embed="rId3" cstate="print"/>
          <a:srcRect/>
          <a:stretch>
            <a:fillRect/>
          </a:stretch>
        </p:blipFill>
        <p:spPr bwMode="auto">
          <a:xfrm>
            <a:off x="1024208" y="547698"/>
            <a:ext cx="6905378" cy="45958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7188" y="142875"/>
            <a:ext cx="7924800" cy="428625"/>
          </a:xfrm>
        </p:spPr>
        <p:txBody>
          <a:bodyPr/>
          <a:lstStyle/>
          <a:p>
            <a:pPr eaLnBrk="1" hangingPunct="1"/>
            <a:r>
              <a:rPr lang="en-US" sz="1800" dirty="0" smtClean="0"/>
              <a:t>Airline Performance</a:t>
            </a:r>
          </a:p>
        </p:txBody>
      </p:sp>
      <p:sp>
        <p:nvSpPr>
          <p:cNvPr id="8195" name="Text Box 520"/>
          <p:cNvSpPr txBox="1">
            <a:spLocks noChangeArrowheads="1"/>
          </p:cNvSpPr>
          <p:nvPr/>
        </p:nvSpPr>
        <p:spPr bwMode="auto">
          <a:xfrm>
            <a:off x="285720" y="5072074"/>
            <a:ext cx="8286750" cy="830997"/>
          </a:xfrm>
          <a:prstGeom prst="rect">
            <a:avLst/>
          </a:prstGeom>
          <a:noFill/>
          <a:ln w="9525">
            <a:noFill/>
            <a:miter lim="800000"/>
            <a:headEnd/>
            <a:tailEnd/>
          </a:ln>
        </p:spPr>
        <p:txBody>
          <a:bodyPr>
            <a:spAutoFit/>
          </a:bodyPr>
          <a:lstStyle/>
          <a:p>
            <a:pPr algn="ctr"/>
            <a:r>
              <a:rPr lang="en-GB" sz="1200" dirty="0" smtClean="0">
                <a:solidFill>
                  <a:schemeClr val="accent2"/>
                </a:solidFill>
              </a:rPr>
              <a:t>The comparison with ASK’s is similar, with EK well ahead of its competitors.</a:t>
            </a:r>
          </a:p>
          <a:p>
            <a:pPr algn="ctr"/>
            <a:r>
              <a:rPr lang="en-GB" sz="1200" dirty="0" smtClean="0">
                <a:solidFill>
                  <a:schemeClr val="accent2"/>
                </a:solidFill>
              </a:rPr>
              <a:t>As a further comparison, Gulf Air is included.  </a:t>
            </a:r>
          </a:p>
          <a:p>
            <a:pPr algn="ctr"/>
            <a:r>
              <a:rPr lang="en-GB" sz="1200" dirty="0" smtClean="0">
                <a:solidFill>
                  <a:schemeClr val="accent2"/>
                </a:solidFill>
              </a:rPr>
              <a:t>It is clearly financially distressed, with no expansion over the past four years.</a:t>
            </a:r>
          </a:p>
          <a:p>
            <a:pPr algn="ctr"/>
            <a:r>
              <a:rPr lang="en-GB" sz="1200" dirty="0" smtClean="0">
                <a:solidFill>
                  <a:schemeClr val="accent2"/>
                </a:solidFill>
              </a:rPr>
              <a:t>There were no GF figures for 2009. </a:t>
            </a:r>
            <a:endParaRPr lang="en-GB" sz="1200" dirty="0">
              <a:solidFill>
                <a:schemeClr val="accent2"/>
              </a:solidFill>
            </a:endParaRPr>
          </a:p>
        </p:txBody>
      </p:sp>
      <p:sp>
        <p:nvSpPr>
          <p:cNvPr id="8198"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F00628BD-D8E7-4009-99F8-ABA4F4F9679A}" type="slidenum">
              <a:rPr lang="en-GB" sz="1200">
                <a:solidFill>
                  <a:srgbClr val="134C95"/>
                </a:solidFill>
              </a:rPr>
              <a:pPr/>
              <a:t>18</a:t>
            </a:fld>
            <a:endParaRPr lang="en-GB" sz="1200">
              <a:solidFill>
                <a:srgbClr val="134C95"/>
              </a:solidFill>
            </a:endParaRPr>
          </a:p>
        </p:txBody>
      </p:sp>
      <p:pic>
        <p:nvPicPr>
          <p:cNvPr id="1026" name="Picture 2"/>
          <p:cNvPicPr>
            <a:picLocks noChangeAspect="1" noChangeArrowheads="1"/>
          </p:cNvPicPr>
          <p:nvPr/>
        </p:nvPicPr>
        <p:blipFill>
          <a:blip r:embed="rId3" cstate="print"/>
          <a:srcRect/>
          <a:stretch>
            <a:fillRect/>
          </a:stretch>
        </p:blipFill>
        <p:spPr bwMode="auto">
          <a:xfrm>
            <a:off x="1071538" y="571480"/>
            <a:ext cx="7094206"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7188" y="142875"/>
            <a:ext cx="7924800" cy="428625"/>
          </a:xfrm>
        </p:spPr>
        <p:txBody>
          <a:bodyPr/>
          <a:lstStyle/>
          <a:p>
            <a:pPr eaLnBrk="1" hangingPunct="1"/>
            <a:r>
              <a:rPr lang="en-US" sz="1800" dirty="0" smtClean="0"/>
              <a:t>Airline Operating Performance </a:t>
            </a:r>
          </a:p>
        </p:txBody>
      </p:sp>
      <p:sp>
        <p:nvSpPr>
          <p:cNvPr id="8195" name="Text Box 520"/>
          <p:cNvSpPr txBox="1">
            <a:spLocks noChangeArrowheads="1"/>
          </p:cNvSpPr>
          <p:nvPr/>
        </p:nvSpPr>
        <p:spPr bwMode="auto">
          <a:xfrm>
            <a:off x="142844" y="5014753"/>
            <a:ext cx="8715436" cy="1015663"/>
          </a:xfrm>
          <a:prstGeom prst="rect">
            <a:avLst/>
          </a:prstGeom>
          <a:noFill/>
          <a:ln w="9525">
            <a:noFill/>
            <a:miter lim="800000"/>
            <a:headEnd/>
            <a:tailEnd/>
          </a:ln>
        </p:spPr>
        <p:txBody>
          <a:bodyPr wrap="square">
            <a:spAutoFit/>
          </a:bodyPr>
          <a:lstStyle/>
          <a:p>
            <a:r>
              <a:rPr lang="en-GB" sz="1200" dirty="0" smtClean="0">
                <a:solidFill>
                  <a:schemeClr val="accent2"/>
                </a:solidFill>
              </a:rPr>
              <a:t>Over time, load factors have improved.  EK’s load factor appears to have plateau-</a:t>
            </a:r>
            <a:r>
              <a:rPr lang="en-GB" sz="1200" dirty="0" err="1" smtClean="0">
                <a:solidFill>
                  <a:schemeClr val="accent2"/>
                </a:solidFill>
              </a:rPr>
              <a:t>ed</a:t>
            </a:r>
            <a:r>
              <a:rPr lang="en-GB" sz="1200" dirty="0" smtClean="0">
                <a:solidFill>
                  <a:schemeClr val="accent2"/>
                </a:solidFill>
              </a:rPr>
              <a:t> – probably due to the high levels of capacity added to their fleet.</a:t>
            </a:r>
          </a:p>
          <a:p>
            <a:r>
              <a:rPr lang="en-GB" sz="1200" dirty="0" err="1" smtClean="0">
                <a:solidFill>
                  <a:schemeClr val="accent2"/>
                </a:solidFill>
              </a:rPr>
              <a:t>Etihad</a:t>
            </a:r>
            <a:r>
              <a:rPr lang="en-GB" sz="1200" dirty="0" smtClean="0">
                <a:solidFill>
                  <a:schemeClr val="accent2"/>
                </a:solidFill>
              </a:rPr>
              <a:t> load factor has rapidly expanded and is ahead of QR’s 2009 performance</a:t>
            </a:r>
          </a:p>
          <a:p>
            <a:endParaRPr lang="en-GB" sz="1200" dirty="0" smtClean="0">
              <a:solidFill>
                <a:schemeClr val="accent2"/>
              </a:solidFill>
            </a:endParaRPr>
          </a:p>
          <a:p>
            <a:r>
              <a:rPr lang="en-GB" sz="1200" dirty="0" smtClean="0">
                <a:solidFill>
                  <a:schemeClr val="accent2"/>
                </a:solidFill>
              </a:rPr>
              <a:t>(</a:t>
            </a:r>
            <a:r>
              <a:rPr lang="en-GB" sz="1200" dirty="0" err="1" smtClean="0">
                <a:solidFill>
                  <a:schemeClr val="accent2"/>
                </a:solidFill>
              </a:rPr>
              <a:t>Souce;ATI</a:t>
            </a:r>
            <a:r>
              <a:rPr lang="en-GB" sz="1200" dirty="0" smtClean="0">
                <a:solidFill>
                  <a:schemeClr val="accent2"/>
                </a:solidFill>
              </a:rPr>
              <a:t>)</a:t>
            </a:r>
            <a:endParaRPr lang="en-GB" sz="1200" dirty="0">
              <a:solidFill>
                <a:schemeClr val="accent2"/>
              </a:solidFill>
            </a:endParaRPr>
          </a:p>
        </p:txBody>
      </p:sp>
      <p:sp>
        <p:nvSpPr>
          <p:cNvPr id="8198"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F00628BD-D8E7-4009-99F8-ABA4F4F9679A}" type="slidenum">
              <a:rPr lang="en-GB" sz="1200">
                <a:solidFill>
                  <a:srgbClr val="134C95"/>
                </a:solidFill>
              </a:rPr>
              <a:pPr/>
              <a:t>19</a:t>
            </a:fld>
            <a:endParaRPr lang="en-GB" sz="1200">
              <a:solidFill>
                <a:srgbClr val="134C95"/>
              </a:solidFill>
            </a:endParaRPr>
          </a:p>
        </p:txBody>
      </p:sp>
      <p:pic>
        <p:nvPicPr>
          <p:cNvPr id="9220" name="Picture 4"/>
          <p:cNvPicPr>
            <a:picLocks noChangeAspect="1" noChangeArrowheads="1"/>
          </p:cNvPicPr>
          <p:nvPr/>
        </p:nvPicPr>
        <p:blipFill>
          <a:blip r:embed="rId3" cstate="print"/>
          <a:srcRect/>
          <a:stretch>
            <a:fillRect/>
          </a:stretch>
        </p:blipFill>
        <p:spPr bwMode="auto">
          <a:xfrm>
            <a:off x="1428728" y="642918"/>
            <a:ext cx="7028646" cy="4230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28596" y="4214819"/>
            <a:ext cx="7929592" cy="1071570"/>
          </a:xfrm>
          <a:noFill/>
        </p:spPr>
        <p:txBody>
          <a:bodyPr lIns="0" tIns="0" rIns="0" bIns="0" anchor="b"/>
          <a:lstStyle/>
          <a:p>
            <a:pPr eaLnBrk="1" hangingPunct="1"/>
            <a:r>
              <a:rPr lang="en-US" dirty="0" smtClean="0"/>
              <a:t>The Growth of China in Africa</a:t>
            </a:r>
            <a:br>
              <a:rPr lang="en-US" dirty="0" smtClean="0"/>
            </a:br>
            <a:r>
              <a:rPr lang="en-US" dirty="0" smtClean="0"/>
              <a:t>Route Development with Gulf and Chinese Carriers</a:t>
            </a:r>
            <a:br>
              <a:rPr lang="en-US" dirty="0" smtClean="0"/>
            </a:br>
            <a:endParaRPr lang="en-US" dirty="0" smtClean="0"/>
          </a:p>
        </p:txBody>
      </p:sp>
      <p:sp>
        <p:nvSpPr>
          <p:cNvPr id="4099" name="Rectangle 3"/>
          <p:cNvSpPr>
            <a:spLocks noGrp="1" noChangeArrowheads="1"/>
          </p:cNvSpPr>
          <p:nvPr>
            <p:ph type="subTitle" idx="1"/>
          </p:nvPr>
        </p:nvSpPr>
        <p:spPr>
          <a:xfrm>
            <a:off x="571500" y="5429250"/>
            <a:ext cx="7672388" cy="727075"/>
          </a:xfrm>
          <a:noFill/>
        </p:spPr>
        <p:txBody>
          <a:bodyPr lIns="0" tIns="0" rIns="0" bIns="0"/>
          <a:lstStyle/>
          <a:p>
            <a:pPr eaLnBrk="1" hangingPunct="1"/>
            <a:endParaRPr lang="en-GB" sz="1400" b="1" dirty="0" smtClean="0"/>
          </a:p>
          <a:p>
            <a:pPr eaLnBrk="1" hangingPunct="1"/>
            <a:r>
              <a:rPr lang="en-GB" sz="1000" dirty="0" smtClean="0"/>
              <a:t>30</a:t>
            </a:r>
            <a:r>
              <a:rPr lang="en-GB" sz="1000" baseline="30000" dirty="0" smtClean="0"/>
              <a:t>th</a:t>
            </a:r>
            <a:r>
              <a:rPr lang="en-GB" sz="1000" dirty="0" smtClean="0"/>
              <a:t> May, 2010</a:t>
            </a:r>
            <a:endParaRPr lang="en-US" sz="1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7188" y="142875"/>
            <a:ext cx="7924800" cy="428625"/>
          </a:xfrm>
        </p:spPr>
        <p:txBody>
          <a:bodyPr/>
          <a:lstStyle/>
          <a:p>
            <a:pPr eaLnBrk="1" hangingPunct="1"/>
            <a:r>
              <a:rPr lang="en-US" sz="1800" dirty="0" smtClean="0"/>
              <a:t>Airline Operating Performance </a:t>
            </a:r>
          </a:p>
        </p:txBody>
      </p:sp>
      <p:sp>
        <p:nvSpPr>
          <p:cNvPr id="8195" name="Text Box 520"/>
          <p:cNvSpPr txBox="1">
            <a:spLocks noChangeArrowheads="1"/>
          </p:cNvSpPr>
          <p:nvPr/>
        </p:nvSpPr>
        <p:spPr bwMode="auto">
          <a:xfrm>
            <a:off x="142844" y="3943183"/>
            <a:ext cx="4572032" cy="1754326"/>
          </a:xfrm>
          <a:prstGeom prst="rect">
            <a:avLst/>
          </a:prstGeom>
          <a:noFill/>
          <a:ln w="9525">
            <a:noFill/>
            <a:miter lim="800000"/>
            <a:headEnd/>
            <a:tailEnd/>
          </a:ln>
        </p:spPr>
        <p:txBody>
          <a:bodyPr wrap="square">
            <a:spAutoFit/>
          </a:bodyPr>
          <a:lstStyle/>
          <a:p>
            <a:r>
              <a:rPr lang="en-GB" sz="1200" dirty="0" smtClean="0">
                <a:solidFill>
                  <a:schemeClr val="accent2"/>
                </a:solidFill>
              </a:rPr>
              <a:t>Seasonality does change during the Northern Hemisphere Summer months.  It drops during February and March.</a:t>
            </a:r>
          </a:p>
          <a:p>
            <a:r>
              <a:rPr lang="en-GB" sz="1200" dirty="0" smtClean="0">
                <a:solidFill>
                  <a:schemeClr val="accent2"/>
                </a:solidFill>
              </a:rPr>
              <a:t>However, load factors are not extremely high, except for the summer months.  Average load factors of around 75% are normal, system-wide.  This is a function of the high capacity levels both airlines offer.</a:t>
            </a:r>
          </a:p>
          <a:p>
            <a:r>
              <a:rPr lang="en-GB" sz="1200" dirty="0" err="1" smtClean="0">
                <a:solidFill>
                  <a:schemeClr val="accent2"/>
                </a:solidFill>
              </a:rPr>
              <a:t>Etihad</a:t>
            </a:r>
            <a:r>
              <a:rPr lang="en-GB" sz="1200" dirty="0" smtClean="0">
                <a:solidFill>
                  <a:schemeClr val="accent2"/>
                </a:solidFill>
              </a:rPr>
              <a:t> details were not available.</a:t>
            </a:r>
          </a:p>
          <a:p>
            <a:endParaRPr lang="en-GB" sz="1200" dirty="0" smtClean="0">
              <a:solidFill>
                <a:schemeClr val="accent2"/>
              </a:solidFill>
            </a:endParaRPr>
          </a:p>
          <a:p>
            <a:r>
              <a:rPr lang="en-GB" sz="1200" dirty="0" smtClean="0">
                <a:solidFill>
                  <a:schemeClr val="accent2"/>
                </a:solidFill>
              </a:rPr>
              <a:t>(</a:t>
            </a:r>
            <a:r>
              <a:rPr lang="en-GB" sz="1200" dirty="0" err="1" smtClean="0">
                <a:solidFill>
                  <a:schemeClr val="accent2"/>
                </a:solidFill>
              </a:rPr>
              <a:t>Souce;ATI</a:t>
            </a:r>
            <a:r>
              <a:rPr lang="en-GB" sz="1200" dirty="0" smtClean="0">
                <a:solidFill>
                  <a:schemeClr val="accent2"/>
                </a:solidFill>
              </a:rPr>
              <a:t>)</a:t>
            </a:r>
            <a:endParaRPr lang="en-GB" sz="1200" dirty="0">
              <a:solidFill>
                <a:schemeClr val="accent2"/>
              </a:solidFill>
            </a:endParaRPr>
          </a:p>
        </p:txBody>
      </p:sp>
      <p:sp>
        <p:nvSpPr>
          <p:cNvPr id="8198"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F00628BD-D8E7-4009-99F8-ABA4F4F9679A}" type="slidenum">
              <a:rPr lang="en-GB" sz="1200">
                <a:solidFill>
                  <a:srgbClr val="134C95"/>
                </a:solidFill>
              </a:rPr>
              <a:pPr/>
              <a:t>20</a:t>
            </a:fld>
            <a:endParaRPr lang="en-GB" sz="1200">
              <a:solidFill>
                <a:srgbClr val="134C95"/>
              </a:solidFill>
            </a:endParaRPr>
          </a:p>
        </p:txBody>
      </p:sp>
      <p:pic>
        <p:nvPicPr>
          <p:cNvPr id="9218" name="Picture 2"/>
          <p:cNvPicPr>
            <a:picLocks noChangeAspect="1" noChangeArrowheads="1"/>
          </p:cNvPicPr>
          <p:nvPr/>
        </p:nvPicPr>
        <p:blipFill>
          <a:blip r:embed="rId3" cstate="print"/>
          <a:srcRect/>
          <a:stretch>
            <a:fillRect/>
          </a:stretch>
        </p:blipFill>
        <p:spPr bwMode="auto">
          <a:xfrm>
            <a:off x="214282" y="500042"/>
            <a:ext cx="5304692" cy="3373448"/>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4500562" y="2551481"/>
            <a:ext cx="4500594" cy="29633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7188" y="142875"/>
            <a:ext cx="7924800" cy="428625"/>
          </a:xfrm>
        </p:spPr>
        <p:txBody>
          <a:bodyPr/>
          <a:lstStyle/>
          <a:p>
            <a:pPr eaLnBrk="1" hangingPunct="1"/>
            <a:r>
              <a:rPr lang="en-US" sz="1800" dirty="0" smtClean="0"/>
              <a:t>Aircraft Operating Economics </a:t>
            </a:r>
          </a:p>
        </p:txBody>
      </p:sp>
      <p:sp>
        <p:nvSpPr>
          <p:cNvPr id="8195" name="Text Box 520"/>
          <p:cNvSpPr txBox="1">
            <a:spLocks noChangeArrowheads="1"/>
          </p:cNvSpPr>
          <p:nvPr/>
        </p:nvSpPr>
        <p:spPr bwMode="auto">
          <a:xfrm>
            <a:off x="285720" y="5098333"/>
            <a:ext cx="8286750" cy="830997"/>
          </a:xfrm>
          <a:prstGeom prst="rect">
            <a:avLst/>
          </a:prstGeom>
          <a:noFill/>
          <a:ln w="9525">
            <a:noFill/>
            <a:miter lim="800000"/>
            <a:headEnd/>
            <a:tailEnd/>
          </a:ln>
        </p:spPr>
        <p:txBody>
          <a:bodyPr>
            <a:spAutoFit/>
          </a:bodyPr>
          <a:lstStyle/>
          <a:p>
            <a:r>
              <a:rPr lang="en-GB" sz="1200" dirty="0" smtClean="0">
                <a:solidFill>
                  <a:schemeClr val="accent2"/>
                </a:solidFill>
              </a:rPr>
              <a:t>Qatar Airways’ average revenue per passenger continues to rise.  Emirates’ revenues ell in 2009; a combination of the new capacity they added and the economic crisis that affected Dubai.</a:t>
            </a:r>
          </a:p>
          <a:p>
            <a:r>
              <a:rPr lang="en-GB" sz="1200" dirty="0" err="1" smtClean="0">
                <a:solidFill>
                  <a:schemeClr val="accent2"/>
                </a:solidFill>
              </a:rPr>
              <a:t>Etihad’s</a:t>
            </a:r>
            <a:r>
              <a:rPr lang="en-GB" sz="1200" dirty="0" smtClean="0">
                <a:solidFill>
                  <a:schemeClr val="accent2"/>
                </a:solidFill>
              </a:rPr>
              <a:t> revenue figures are incomplete and cannot therefore be fully illustrated.  However, in the short period of information it shows that they had the highest revenues/passenger.</a:t>
            </a:r>
            <a:endParaRPr lang="en-GB" sz="1200" dirty="0">
              <a:solidFill>
                <a:schemeClr val="accent2"/>
              </a:solidFill>
            </a:endParaRPr>
          </a:p>
        </p:txBody>
      </p:sp>
      <p:sp>
        <p:nvSpPr>
          <p:cNvPr id="8198"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F00628BD-D8E7-4009-99F8-ABA4F4F9679A}" type="slidenum">
              <a:rPr lang="en-GB" sz="1200">
                <a:solidFill>
                  <a:srgbClr val="134C95"/>
                </a:solidFill>
              </a:rPr>
              <a:pPr/>
              <a:t>21</a:t>
            </a:fld>
            <a:endParaRPr lang="en-GB" sz="1200">
              <a:solidFill>
                <a:srgbClr val="134C95"/>
              </a:solidFill>
            </a:endParaRPr>
          </a:p>
        </p:txBody>
      </p:sp>
      <p:sp>
        <p:nvSpPr>
          <p:cNvPr id="6" name="TextBox 5"/>
          <p:cNvSpPr txBox="1"/>
          <p:nvPr/>
        </p:nvSpPr>
        <p:spPr>
          <a:xfrm>
            <a:off x="285720" y="5928200"/>
            <a:ext cx="1026243" cy="215444"/>
          </a:xfrm>
          <a:prstGeom prst="rect">
            <a:avLst/>
          </a:prstGeom>
          <a:noFill/>
        </p:spPr>
        <p:txBody>
          <a:bodyPr wrap="none" rtlCol="0">
            <a:spAutoFit/>
          </a:bodyPr>
          <a:lstStyle/>
          <a:p>
            <a:r>
              <a:rPr lang="en-GB" sz="800" i="1" dirty="0" smtClean="0"/>
              <a:t>(Data source: ATI)</a:t>
            </a:r>
            <a:endParaRPr lang="en-GB" sz="800" i="1" dirty="0"/>
          </a:p>
        </p:txBody>
      </p:sp>
      <p:pic>
        <p:nvPicPr>
          <p:cNvPr id="10242" name="Picture 2"/>
          <p:cNvPicPr>
            <a:picLocks noChangeAspect="1" noChangeArrowheads="1"/>
          </p:cNvPicPr>
          <p:nvPr/>
        </p:nvPicPr>
        <p:blipFill>
          <a:blip r:embed="rId3" cstate="print"/>
          <a:srcRect/>
          <a:stretch>
            <a:fillRect/>
          </a:stretch>
        </p:blipFill>
        <p:spPr bwMode="auto">
          <a:xfrm>
            <a:off x="1376078" y="537510"/>
            <a:ext cx="6196318" cy="4320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7188" y="142875"/>
            <a:ext cx="7924800" cy="428625"/>
          </a:xfrm>
        </p:spPr>
        <p:txBody>
          <a:bodyPr/>
          <a:lstStyle/>
          <a:p>
            <a:pPr eaLnBrk="1" hangingPunct="1"/>
            <a:r>
              <a:rPr lang="en-US" sz="1800" dirty="0" smtClean="0"/>
              <a:t>African Expansion by Gulf Carriers </a:t>
            </a:r>
          </a:p>
        </p:txBody>
      </p:sp>
      <p:sp>
        <p:nvSpPr>
          <p:cNvPr id="8195" name="Text Box 520"/>
          <p:cNvSpPr txBox="1">
            <a:spLocks noChangeArrowheads="1"/>
          </p:cNvSpPr>
          <p:nvPr/>
        </p:nvSpPr>
        <p:spPr bwMode="auto">
          <a:xfrm>
            <a:off x="428596" y="5396227"/>
            <a:ext cx="8286750" cy="461665"/>
          </a:xfrm>
          <a:prstGeom prst="rect">
            <a:avLst/>
          </a:prstGeom>
          <a:noFill/>
          <a:ln w="9525">
            <a:noFill/>
            <a:miter lim="800000"/>
            <a:headEnd/>
            <a:tailEnd/>
          </a:ln>
        </p:spPr>
        <p:txBody>
          <a:bodyPr>
            <a:spAutoFit/>
          </a:bodyPr>
          <a:lstStyle/>
          <a:p>
            <a:r>
              <a:rPr lang="en-GB" sz="1200" dirty="0" smtClean="0">
                <a:solidFill>
                  <a:schemeClr val="accent2"/>
                </a:solidFill>
              </a:rPr>
              <a:t>Egypt has traditionally been the core African market for Gulf carriers.  Rapid expansion by Gulf carriers in South Africa can be witnessed.  Country markets has risen from ten to 17; most of it was sub-Saharan markets.</a:t>
            </a:r>
            <a:endParaRPr lang="en-GB" sz="1200" dirty="0">
              <a:solidFill>
                <a:schemeClr val="accent2"/>
              </a:solidFill>
            </a:endParaRPr>
          </a:p>
        </p:txBody>
      </p:sp>
      <p:sp>
        <p:nvSpPr>
          <p:cNvPr id="8198"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F00628BD-D8E7-4009-99F8-ABA4F4F9679A}" type="slidenum">
              <a:rPr lang="en-GB" sz="1200">
                <a:solidFill>
                  <a:srgbClr val="134C95"/>
                </a:solidFill>
              </a:rPr>
              <a:pPr/>
              <a:t>22</a:t>
            </a:fld>
            <a:endParaRPr lang="en-GB" sz="1200">
              <a:solidFill>
                <a:srgbClr val="134C95"/>
              </a:solidFill>
            </a:endParaRPr>
          </a:p>
        </p:txBody>
      </p:sp>
      <p:sp>
        <p:nvSpPr>
          <p:cNvPr id="6" name="TextBox 5"/>
          <p:cNvSpPr txBox="1"/>
          <p:nvPr/>
        </p:nvSpPr>
        <p:spPr>
          <a:xfrm>
            <a:off x="256261" y="5856762"/>
            <a:ext cx="1353256" cy="215444"/>
          </a:xfrm>
          <a:prstGeom prst="rect">
            <a:avLst/>
          </a:prstGeom>
          <a:noFill/>
        </p:spPr>
        <p:txBody>
          <a:bodyPr wrap="none" rtlCol="0">
            <a:spAutoFit/>
          </a:bodyPr>
          <a:lstStyle/>
          <a:p>
            <a:r>
              <a:rPr lang="en-GB" sz="800" i="1" dirty="0" smtClean="0"/>
              <a:t>(Data source: </a:t>
            </a:r>
            <a:r>
              <a:rPr lang="en-GB" sz="800" i="1" dirty="0" err="1" smtClean="0"/>
              <a:t>FlightBase</a:t>
            </a:r>
            <a:r>
              <a:rPr lang="en-GB" sz="800" i="1" dirty="0" smtClean="0"/>
              <a:t>)</a:t>
            </a:r>
            <a:endParaRPr lang="en-GB" sz="800" i="1" dirty="0"/>
          </a:p>
        </p:txBody>
      </p:sp>
      <p:pic>
        <p:nvPicPr>
          <p:cNvPr id="11266" name="Picture 2"/>
          <p:cNvPicPr>
            <a:picLocks noChangeAspect="1" noChangeArrowheads="1"/>
          </p:cNvPicPr>
          <p:nvPr/>
        </p:nvPicPr>
        <p:blipFill>
          <a:blip r:embed="rId3" cstate="print"/>
          <a:srcRect/>
          <a:stretch>
            <a:fillRect/>
          </a:stretch>
        </p:blipFill>
        <p:spPr bwMode="auto">
          <a:xfrm>
            <a:off x="560388" y="571480"/>
            <a:ext cx="8023225" cy="4830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0063" y="1643063"/>
            <a:ext cx="8229600" cy="1357309"/>
          </a:xfrm>
        </p:spPr>
        <p:txBody>
          <a:bodyPr/>
          <a:lstStyle/>
          <a:p>
            <a:pPr algn="ctr" eaLnBrk="1" hangingPunct="1"/>
            <a:r>
              <a:rPr lang="en-GB" sz="3600" dirty="0" smtClean="0"/>
              <a:t>Route Development - </a:t>
            </a:r>
            <a:br>
              <a:rPr lang="en-GB" sz="3600" dirty="0" smtClean="0"/>
            </a:br>
            <a:r>
              <a:rPr lang="en-GB" sz="3600" dirty="0" smtClean="0"/>
              <a:t>China and Gulf Carriers</a:t>
            </a:r>
            <a:br>
              <a:rPr lang="en-GB" sz="3600" dirty="0" smtClean="0"/>
            </a:br>
            <a:r>
              <a:rPr lang="en-GB" sz="3600" dirty="0" smtClean="0"/>
              <a:t/>
            </a:r>
            <a:br>
              <a:rPr lang="en-GB" sz="3600" dirty="0" smtClean="0"/>
            </a:br>
            <a:endParaRPr lang="en-US" sz="3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85750" y="142875"/>
            <a:ext cx="7924800" cy="609600"/>
          </a:xfrm>
        </p:spPr>
        <p:txBody>
          <a:bodyPr/>
          <a:lstStyle/>
          <a:p>
            <a:pPr eaLnBrk="1" hangingPunct="1"/>
            <a:r>
              <a:rPr lang="en-US" sz="2800" dirty="0" smtClean="0"/>
              <a:t>Key Characteristics</a:t>
            </a:r>
          </a:p>
        </p:txBody>
      </p:sp>
      <p:sp>
        <p:nvSpPr>
          <p:cNvPr id="5124"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F84A23A0-BFBF-49FD-94DB-5B93C42C3ECB}" type="slidenum">
              <a:rPr lang="en-GB" sz="1200">
                <a:solidFill>
                  <a:srgbClr val="134C95"/>
                </a:solidFill>
              </a:rPr>
              <a:pPr/>
              <a:t>24</a:t>
            </a:fld>
            <a:endParaRPr lang="en-GB" sz="1200">
              <a:solidFill>
                <a:srgbClr val="134C95"/>
              </a:solidFill>
            </a:endParaRPr>
          </a:p>
        </p:txBody>
      </p:sp>
      <p:graphicFrame>
        <p:nvGraphicFramePr>
          <p:cNvPr id="8" name="Table 7"/>
          <p:cNvGraphicFramePr>
            <a:graphicFrameLocks noGrp="1"/>
          </p:cNvGraphicFramePr>
          <p:nvPr/>
        </p:nvGraphicFramePr>
        <p:xfrm>
          <a:off x="285720" y="1397000"/>
          <a:ext cx="8643999" cy="3032760"/>
        </p:xfrm>
        <a:graphic>
          <a:graphicData uri="http://schemas.openxmlformats.org/drawingml/2006/table">
            <a:tbl>
              <a:tblPr firstRow="1" bandRow="1">
                <a:tableStyleId>{5C22544A-7EE6-4342-B048-85BDC9FD1C3A}</a:tableStyleId>
              </a:tblPr>
              <a:tblGrid>
                <a:gridCol w="2881333"/>
                <a:gridCol w="2881333"/>
                <a:gridCol w="2881333"/>
              </a:tblGrid>
              <a:tr h="370840">
                <a:tc>
                  <a:txBody>
                    <a:bodyPr/>
                    <a:lstStyle/>
                    <a:p>
                      <a:pPr algn="ctr"/>
                      <a:r>
                        <a:rPr lang="en-GB" dirty="0" smtClean="0"/>
                        <a:t>Characteristic</a:t>
                      </a:r>
                      <a:endParaRPr lang="en-GB" dirty="0"/>
                    </a:p>
                  </a:txBody>
                  <a:tcPr/>
                </a:tc>
                <a:tc>
                  <a:txBody>
                    <a:bodyPr/>
                    <a:lstStyle/>
                    <a:p>
                      <a:pPr algn="ctr"/>
                      <a:r>
                        <a:rPr lang="en-GB" dirty="0" smtClean="0"/>
                        <a:t>Gulf Carrier</a:t>
                      </a:r>
                      <a:endParaRPr lang="en-GB" dirty="0"/>
                    </a:p>
                  </a:txBody>
                  <a:tcPr/>
                </a:tc>
                <a:tc>
                  <a:txBody>
                    <a:bodyPr/>
                    <a:lstStyle/>
                    <a:p>
                      <a:pPr algn="ctr"/>
                      <a:r>
                        <a:rPr lang="en-GB" dirty="0" smtClean="0"/>
                        <a:t>Chinese Airline</a:t>
                      </a:r>
                      <a:endParaRPr lang="en-GB" dirty="0"/>
                    </a:p>
                  </a:txBody>
                  <a:tcPr/>
                </a:tc>
              </a:tr>
              <a:tr h="370840">
                <a:tc>
                  <a:txBody>
                    <a:bodyPr/>
                    <a:lstStyle/>
                    <a:p>
                      <a:r>
                        <a:rPr lang="en-GB" dirty="0" smtClean="0"/>
                        <a:t>Expansion</a:t>
                      </a:r>
                      <a:endParaRPr lang="en-GB" dirty="0"/>
                    </a:p>
                  </a:txBody>
                  <a:tcPr/>
                </a:tc>
                <a:tc>
                  <a:txBody>
                    <a:bodyPr/>
                    <a:lstStyle/>
                    <a:p>
                      <a:r>
                        <a:rPr lang="en-GB" dirty="0" smtClean="0"/>
                        <a:t>Network-focussed</a:t>
                      </a:r>
                      <a:endParaRPr lang="en-GB" dirty="0"/>
                    </a:p>
                  </a:txBody>
                  <a:tcPr/>
                </a:tc>
                <a:tc>
                  <a:txBody>
                    <a:bodyPr/>
                    <a:lstStyle/>
                    <a:p>
                      <a:r>
                        <a:rPr lang="en-GB" dirty="0" smtClean="0"/>
                        <a:t>Core market focus</a:t>
                      </a:r>
                      <a:endParaRPr lang="en-GB" dirty="0"/>
                    </a:p>
                  </a:txBody>
                  <a:tcPr/>
                </a:tc>
              </a:tr>
              <a:tr h="370840">
                <a:tc>
                  <a:txBody>
                    <a:bodyPr/>
                    <a:lstStyle/>
                    <a:p>
                      <a:r>
                        <a:rPr lang="en-GB" dirty="0" smtClean="0"/>
                        <a:t>Directionality</a:t>
                      </a:r>
                      <a:endParaRPr lang="en-GB" dirty="0"/>
                    </a:p>
                  </a:txBody>
                  <a:tcPr/>
                </a:tc>
                <a:tc>
                  <a:txBody>
                    <a:bodyPr/>
                    <a:lstStyle/>
                    <a:p>
                      <a:r>
                        <a:rPr lang="en-GB" dirty="0" smtClean="0"/>
                        <a:t>Maximising network, two-way traffic</a:t>
                      </a:r>
                      <a:endParaRPr lang="en-GB" dirty="0"/>
                    </a:p>
                  </a:txBody>
                  <a:tcPr/>
                </a:tc>
                <a:tc>
                  <a:txBody>
                    <a:bodyPr/>
                    <a:lstStyle/>
                    <a:p>
                      <a:r>
                        <a:rPr lang="en-GB" dirty="0" smtClean="0"/>
                        <a:t>Generally one-way, main hub point-to-point traffic</a:t>
                      </a:r>
                      <a:endParaRPr lang="en-GB" dirty="0"/>
                    </a:p>
                  </a:txBody>
                  <a:tcPr/>
                </a:tc>
              </a:tr>
              <a:tr h="370840">
                <a:tc>
                  <a:txBody>
                    <a:bodyPr/>
                    <a:lstStyle/>
                    <a:p>
                      <a:r>
                        <a:rPr lang="en-GB" dirty="0" smtClean="0"/>
                        <a:t>Schedules</a:t>
                      </a:r>
                      <a:endParaRPr lang="en-GB" dirty="0"/>
                    </a:p>
                  </a:txBody>
                  <a:tcPr/>
                </a:tc>
                <a:tc>
                  <a:txBody>
                    <a:bodyPr/>
                    <a:lstStyle/>
                    <a:p>
                      <a:r>
                        <a:rPr lang="en-GB" dirty="0" smtClean="0"/>
                        <a:t>High frequency, regular timings</a:t>
                      </a:r>
                      <a:endParaRPr lang="en-GB" dirty="0"/>
                    </a:p>
                  </a:txBody>
                  <a:tcPr/>
                </a:tc>
                <a:tc>
                  <a:txBody>
                    <a:bodyPr/>
                    <a:lstStyle/>
                    <a:p>
                      <a:r>
                        <a:rPr lang="en-GB" dirty="0" smtClean="0"/>
                        <a:t>Low-frequency, market presence service</a:t>
                      </a:r>
                      <a:endParaRPr lang="en-GB" dirty="0"/>
                    </a:p>
                  </a:txBody>
                  <a:tcPr/>
                </a:tc>
              </a:tr>
              <a:tr h="370840">
                <a:tc>
                  <a:txBody>
                    <a:bodyPr/>
                    <a:lstStyle/>
                    <a:p>
                      <a:r>
                        <a:rPr lang="en-GB" dirty="0" smtClean="0"/>
                        <a:t>Market entry</a:t>
                      </a:r>
                      <a:endParaRPr lang="en-GB" dirty="0"/>
                    </a:p>
                  </a:txBody>
                  <a:tcPr/>
                </a:tc>
                <a:tc>
                  <a:txBody>
                    <a:bodyPr/>
                    <a:lstStyle/>
                    <a:p>
                      <a:r>
                        <a:rPr lang="en-GB" dirty="0" smtClean="0"/>
                        <a:t>Commercially</a:t>
                      </a:r>
                      <a:r>
                        <a:rPr lang="en-GB" baseline="0" dirty="0" smtClean="0"/>
                        <a:t>/market-driven</a:t>
                      </a:r>
                      <a:endParaRPr lang="en-GB" dirty="0"/>
                    </a:p>
                  </a:txBody>
                  <a:tcPr/>
                </a:tc>
                <a:tc>
                  <a:txBody>
                    <a:bodyPr/>
                    <a:lstStyle/>
                    <a:p>
                      <a:r>
                        <a:rPr lang="en-GB" dirty="0" smtClean="0"/>
                        <a:t>Economically driven, country strategy priority</a:t>
                      </a:r>
                      <a:endParaRPr lang="en-GB" dirty="0"/>
                    </a:p>
                  </a:txBody>
                  <a:tcPr/>
                </a:tc>
              </a:tr>
              <a:tr h="370840">
                <a:tc>
                  <a:txBody>
                    <a:bodyPr/>
                    <a:lstStyle/>
                    <a:p>
                      <a:r>
                        <a:rPr lang="en-GB" dirty="0" smtClean="0"/>
                        <a:t>Operation</a:t>
                      </a:r>
                      <a:endParaRPr lang="en-GB" dirty="0"/>
                    </a:p>
                  </a:txBody>
                  <a:tcPr/>
                </a:tc>
                <a:tc>
                  <a:txBody>
                    <a:bodyPr/>
                    <a:lstStyle/>
                    <a:p>
                      <a:r>
                        <a:rPr lang="en-GB" dirty="0" smtClean="0"/>
                        <a:t>Non-stop wide-body</a:t>
                      </a:r>
                      <a:endParaRPr lang="en-GB" dirty="0"/>
                    </a:p>
                  </a:txBody>
                  <a:tcPr/>
                </a:tc>
                <a:tc>
                  <a:txBody>
                    <a:bodyPr/>
                    <a:lstStyle/>
                    <a:p>
                      <a:r>
                        <a:rPr lang="en-GB" dirty="0" smtClean="0"/>
                        <a:t>One-stop service</a:t>
                      </a:r>
                      <a:endParaRPr lang="en-GB"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85750" y="142875"/>
            <a:ext cx="7924800" cy="609600"/>
          </a:xfrm>
        </p:spPr>
        <p:txBody>
          <a:bodyPr/>
          <a:lstStyle/>
          <a:p>
            <a:pPr eaLnBrk="1" hangingPunct="1"/>
            <a:r>
              <a:rPr lang="en-US" sz="2800" dirty="0" smtClean="0"/>
              <a:t>Key Characteristics</a:t>
            </a:r>
          </a:p>
        </p:txBody>
      </p:sp>
      <p:sp>
        <p:nvSpPr>
          <p:cNvPr id="5123" name="Text Box 5"/>
          <p:cNvSpPr txBox="1">
            <a:spLocks noChangeArrowheads="1"/>
          </p:cNvSpPr>
          <p:nvPr/>
        </p:nvSpPr>
        <p:spPr bwMode="auto">
          <a:xfrm>
            <a:off x="214282" y="1142984"/>
            <a:ext cx="8607455" cy="3539430"/>
          </a:xfrm>
          <a:prstGeom prst="rect">
            <a:avLst/>
          </a:prstGeom>
          <a:noFill/>
          <a:ln w="9525">
            <a:noFill/>
            <a:miter lim="800000"/>
            <a:headEnd/>
            <a:tailEnd/>
          </a:ln>
        </p:spPr>
        <p:txBody>
          <a:bodyPr wrap="square">
            <a:spAutoFit/>
          </a:bodyPr>
          <a:lstStyle/>
          <a:p>
            <a:pPr algn="just"/>
            <a:r>
              <a:rPr lang="en-GB" sz="1400" dirty="0" smtClean="0">
                <a:solidFill>
                  <a:schemeClr val="accent2"/>
                </a:solidFill>
              </a:rPr>
              <a:t>Route development and Chinese carriers:</a:t>
            </a:r>
          </a:p>
          <a:p>
            <a:pPr algn="just"/>
            <a:endParaRPr lang="en-GB" sz="1400" dirty="0" smtClean="0">
              <a:solidFill>
                <a:schemeClr val="accent2"/>
              </a:solidFill>
            </a:endParaRPr>
          </a:p>
          <a:p>
            <a:pPr algn="just">
              <a:buFont typeface="Arial" pitchFamily="34" charset="0"/>
              <a:buChar char="•"/>
            </a:pPr>
            <a:r>
              <a:rPr lang="en-GB" sz="1400" dirty="0" smtClean="0">
                <a:solidFill>
                  <a:schemeClr val="accent2"/>
                </a:solidFill>
              </a:rPr>
              <a:t> They follow a Government agenda in Africa</a:t>
            </a:r>
          </a:p>
          <a:p>
            <a:pPr algn="just">
              <a:buFont typeface="Arial" pitchFamily="34" charset="0"/>
              <a:buChar char="•"/>
            </a:pPr>
            <a:r>
              <a:rPr lang="en-GB" sz="1400" dirty="0" smtClean="0">
                <a:solidFill>
                  <a:schemeClr val="accent2"/>
                </a:solidFill>
              </a:rPr>
              <a:t> They need a stopping point en route to Africa</a:t>
            </a:r>
          </a:p>
          <a:p>
            <a:pPr algn="just">
              <a:buFont typeface="Arial" pitchFamily="34" charset="0"/>
              <a:buChar char="•"/>
            </a:pPr>
            <a:r>
              <a:rPr lang="en-GB" sz="1400" dirty="0" smtClean="0">
                <a:solidFill>
                  <a:schemeClr val="accent2"/>
                </a:solidFill>
              </a:rPr>
              <a:t> They need to have a base load of ex--Chinese traffic to launch the service</a:t>
            </a:r>
          </a:p>
          <a:p>
            <a:pPr algn="just">
              <a:buFont typeface="Arial" pitchFamily="34" charset="0"/>
              <a:buChar char="•"/>
            </a:pPr>
            <a:r>
              <a:rPr lang="en-GB" sz="1400" dirty="0" smtClean="0">
                <a:solidFill>
                  <a:schemeClr val="accent2"/>
                </a:solidFill>
              </a:rPr>
              <a:t> They will operate low-frequency services</a:t>
            </a:r>
          </a:p>
          <a:p>
            <a:pPr algn="just">
              <a:buFont typeface="Arial" pitchFamily="34" charset="0"/>
              <a:buChar char="•"/>
            </a:pPr>
            <a:r>
              <a:rPr lang="en-GB" sz="1400" dirty="0" smtClean="0">
                <a:solidFill>
                  <a:schemeClr val="accent2"/>
                </a:solidFill>
              </a:rPr>
              <a:t> Political support can deliver success – use diplomats, trade missions and existing traffic providers</a:t>
            </a:r>
          </a:p>
          <a:p>
            <a:pPr algn="just">
              <a:buFont typeface="Arial" pitchFamily="34" charset="0"/>
              <a:buChar char="•"/>
            </a:pPr>
            <a:r>
              <a:rPr lang="en-GB" sz="1400" dirty="0" smtClean="0">
                <a:solidFill>
                  <a:schemeClr val="accent2"/>
                </a:solidFill>
              </a:rPr>
              <a:t> The airline is very hierarchical, you need to talk to people as high up as possible</a:t>
            </a:r>
          </a:p>
          <a:p>
            <a:pPr algn="just">
              <a:buFont typeface="Arial" pitchFamily="34" charset="0"/>
              <a:buChar char="•"/>
            </a:pPr>
            <a:r>
              <a:rPr lang="en-GB" sz="1400" dirty="0" smtClean="0">
                <a:solidFill>
                  <a:schemeClr val="accent2"/>
                </a:solidFill>
              </a:rPr>
              <a:t> Network planners need to have confidence that there is a market</a:t>
            </a:r>
          </a:p>
          <a:p>
            <a:pPr algn="just">
              <a:buFont typeface="Arial" pitchFamily="34" charset="0"/>
              <a:buChar char="•"/>
            </a:pPr>
            <a:r>
              <a:rPr lang="en-GB" sz="1400" dirty="0" smtClean="0">
                <a:solidFill>
                  <a:schemeClr val="accent2"/>
                </a:solidFill>
              </a:rPr>
              <a:t> Work out where your source market needs to originate (PEK, SHA, or CAN) – this will determine your target airline</a:t>
            </a:r>
          </a:p>
          <a:p>
            <a:pPr algn="just">
              <a:buFont typeface="Arial" pitchFamily="34" charset="0"/>
              <a:buChar char="•"/>
            </a:pPr>
            <a:r>
              <a:rPr lang="en-GB" sz="1400" dirty="0" smtClean="0">
                <a:solidFill>
                  <a:schemeClr val="accent2"/>
                </a:solidFill>
              </a:rPr>
              <a:t> Remember that you could dilute your existing carriers, such as the Gulf airlines</a:t>
            </a:r>
          </a:p>
          <a:p>
            <a:pPr algn="just">
              <a:buFont typeface="Arial" pitchFamily="34" charset="0"/>
              <a:buChar char="•"/>
            </a:pPr>
            <a:r>
              <a:rPr lang="en-GB" sz="1400" dirty="0" smtClean="0">
                <a:solidFill>
                  <a:schemeClr val="accent2"/>
                </a:solidFill>
              </a:rPr>
              <a:t> Make sure the air traffic rights exist</a:t>
            </a:r>
          </a:p>
          <a:p>
            <a:pPr algn="just">
              <a:buFont typeface="Arial" pitchFamily="34" charset="0"/>
              <a:buChar char="•"/>
            </a:pPr>
            <a:r>
              <a:rPr lang="en-GB" sz="1400" dirty="0" smtClean="0">
                <a:solidFill>
                  <a:schemeClr val="accent2"/>
                </a:solidFill>
              </a:rPr>
              <a:t> Check that the plane can make the journey fully-loaded with passenger and cargo loads</a:t>
            </a:r>
          </a:p>
          <a:p>
            <a:pPr algn="just">
              <a:buFont typeface="Arial" pitchFamily="34" charset="0"/>
              <a:buChar char="•"/>
            </a:pPr>
            <a:r>
              <a:rPr lang="en-GB" sz="1400" dirty="0" smtClean="0">
                <a:solidFill>
                  <a:schemeClr val="accent2"/>
                </a:solidFill>
              </a:rPr>
              <a:t> The process can be slow</a:t>
            </a:r>
          </a:p>
          <a:p>
            <a:pPr algn="just">
              <a:buFont typeface="Arial" pitchFamily="34" charset="0"/>
              <a:buChar char="•"/>
            </a:pPr>
            <a:endParaRPr lang="en-GB" sz="1400" dirty="0" smtClean="0">
              <a:solidFill>
                <a:schemeClr val="accent2"/>
              </a:solidFill>
            </a:endParaRPr>
          </a:p>
        </p:txBody>
      </p:sp>
      <p:sp>
        <p:nvSpPr>
          <p:cNvPr id="5124"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F84A23A0-BFBF-49FD-94DB-5B93C42C3ECB}" type="slidenum">
              <a:rPr lang="en-GB" sz="1200">
                <a:solidFill>
                  <a:srgbClr val="134C95"/>
                </a:solidFill>
              </a:rPr>
              <a:pPr/>
              <a:t>25</a:t>
            </a:fld>
            <a:endParaRPr lang="en-GB" sz="1200">
              <a:solidFill>
                <a:srgbClr val="134C95"/>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85750" y="142875"/>
            <a:ext cx="7924800" cy="609600"/>
          </a:xfrm>
        </p:spPr>
        <p:txBody>
          <a:bodyPr/>
          <a:lstStyle/>
          <a:p>
            <a:pPr eaLnBrk="1" hangingPunct="1"/>
            <a:r>
              <a:rPr lang="en-US" sz="2800" dirty="0" smtClean="0"/>
              <a:t>Key Characteristics</a:t>
            </a:r>
          </a:p>
        </p:txBody>
      </p:sp>
      <p:sp>
        <p:nvSpPr>
          <p:cNvPr id="5123" name="Text Box 5"/>
          <p:cNvSpPr txBox="1">
            <a:spLocks noChangeArrowheads="1"/>
          </p:cNvSpPr>
          <p:nvPr/>
        </p:nvSpPr>
        <p:spPr bwMode="auto">
          <a:xfrm>
            <a:off x="214282" y="1142984"/>
            <a:ext cx="8607455" cy="3970318"/>
          </a:xfrm>
          <a:prstGeom prst="rect">
            <a:avLst/>
          </a:prstGeom>
          <a:noFill/>
          <a:ln w="9525">
            <a:noFill/>
            <a:miter lim="800000"/>
            <a:headEnd/>
            <a:tailEnd/>
          </a:ln>
        </p:spPr>
        <p:txBody>
          <a:bodyPr wrap="square">
            <a:spAutoFit/>
          </a:bodyPr>
          <a:lstStyle/>
          <a:p>
            <a:pPr algn="just"/>
            <a:r>
              <a:rPr lang="en-GB" sz="1400" dirty="0" smtClean="0">
                <a:solidFill>
                  <a:schemeClr val="accent2"/>
                </a:solidFill>
              </a:rPr>
              <a:t>Route development and Gulf carriers:</a:t>
            </a:r>
          </a:p>
          <a:p>
            <a:pPr algn="just"/>
            <a:endParaRPr lang="en-GB" sz="1400" dirty="0" smtClean="0">
              <a:solidFill>
                <a:schemeClr val="accent2"/>
              </a:solidFill>
            </a:endParaRPr>
          </a:p>
          <a:p>
            <a:pPr algn="just">
              <a:buFont typeface="Arial" pitchFamily="34" charset="0"/>
              <a:buChar char="•"/>
            </a:pPr>
            <a:r>
              <a:rPr lang="en-GB" sz="1400" dirty="0" smtClean="0">
                <a:solidFill>
                  <a:schemeClr val="accent2"/>
                </a:solidFill>
              </a:rPr>
              <a:t> They are network-driven</a:t>
            </a:r>
          </a:p>
          <a:p>
            <a:pPr algn="just">
              <a:buFont typeface="Arial" pitchFamily="34" charset="0"/>
              <a:buChar char="•"/>
            </a:pPr>
            <a:r>
              <a:rPr lang="en-GB" sz="1400" dirty="0" smtClean="0">
                <a:solidFill>
                  <a:schemeClr val="accent2"/>
                </a:solidFill>
              </a:rPr>
              <a:t> They want feed to all parts of their network</a:t>
            </a:r>
          </a:p>
          <a:p>
            <a:pPr algn="just">
              <a:buFont typeface="Arial" pitchFamily="34" charset="0"/>
              <a:buChar char="•"/>
            </a:pPr>
            <a:r>
              <a:rPr lang="en-GB" sz="1400" dirty="0" smtClean="0">
                <a:solidFill>
                  <a:schemeClr val="accent2"/>
                </a:solidFill>
              </a:rPr>
              <a:t> They use their network for two-way traffic: in and out of the new market</a:t>
            </a:r>
          </a:p>
          <a:p>
            <a:pPr algn="just">
              <a:buFont typeface="Arial" pitchFamily="34" charset="0"/>
              <a:buChar char="•"/>
            </a:pPr>
            <a:r>
              <a:rPr lang="en-GB" sz="1400" dirty="0" smtClean="0">
                <a:solidFill>
                  <a:schemeClr val="accent2"/>
                </a:solidFill>
              </a:rPr>
              <a:t> They will not look at less than three/week services</a:t>
            </a:r>
          </a:p>
          <a:p>
            <a:pPr algn="just">
              <a:buFont typeface="Arial" pitchFamily="34" charset="0"/>
              <a:buChar char="•"/>
            </a:pPr>
            <a:r>
              <a:rPr lang="en-GB" sz="1400" dirty="0" smtClean="0">
                <a:solidFill>
                  <a:schemeClr val="accent2"/>
                </a:solidFill>
              </a:rPr>
              <a:t> Do not underestimate the importance of network planners in this segment</a:t>
            </a:r>
          </a:p>
          <a:p>
            <a:pPr algn="just">
              <a:buFont typeface="Arial" pitchFamily="34" charset="0"/>
              <a:buChar char="•"/>
            </a:pPr>
            <a:r>
              <a:rPr lang="en-GB" sz="1400" dirty="0" smtClean="0">
                <a:solidFill>
                  <a:schemeClr val="accent2"/>
                </a:solidFill>
              </a:rPr>
              <a:t> Pulling in political favours is less successful</a:t>
            </a:r>
          </a:p>
          <a:p>
            <a:pPr algn="just">
              <a:buFont typeface="Arial" pitchFamily="34" charset="0"/>
              <a:buChar char="•"/>
            </a:pPr>
            <a:r>
              <a:rPr lang="en-GB" sz="1400" dirty="0" smtClean="0">
                <a:solidFill>
                  <a:schemeClr val="accent2"/>
                </a:solidFill>
              </a:rPr>
              <a:t> They are very cost-focussed</a:t>
            </a:r>
          </a:p>
          <a:p>
            <a:pPr algn="just">
              <a:buFont typeface="Arial" pitchFamily="34" charset="0"/>
              <a:buChar char="•"/>
            </a:pPr>
            <a:r>
              <a:rPr lang="en-GB" sz="1400" dirty="0" smtClean="0">
                <a:solidFill>
                  <a:schemeClr val="accent2"/>
                </a:solidFill>
              </a:rPr>
              <a:t> They are hungry for connecting traffic as they add flights to their network</a:t>
            </a:r>
          </a:p>
          <a:p>
            <a:pPr algn="just">
              <a:buFont typeface="Arial" pitchFamily="34" charset="0"/>
              <a:buChar char="•"/>
            </a:pPr>
            <a:r>
              <a:rPr lang="en-GB" sz="1400" dirty="0" smtClean="0">
                <a:solidFill>
                  <a:schemeClr val="accent2"/>
                </a:solidFill>
              </a:rPr>
              <a:t> You need to offer traffic that outperforms their average performance</a:t>
            </a:r>
          </a:p>
          <a:p>
            <a:pPr algn="just">
              <a:buFont typeface="Arial" pitchFamily="34" charset="0"/>
              <a:buChar char="•"/>
            </a:pPr>
            <a:r>
              <a:rPr lang="en-GB" sz="1400" dirty="0" smtClean="0">
                <a:solidFill>
                  <a:schemeClr val="accent2"/>
                </a:solidFill>
              </a:rPr>
              <a:t> Can you offer traffic during the off-peak to support the network?</a:t>
            </a:r>
          </a:p>
          <a:p>
            <a:pPr algn="just">
              <a:buFont typeface="Arial" pitchFamily="34" charset="0"/>
              <a:buChar char="•"/>
            </a:pPr>
            <a:r>
              <a:rPr lang="en-GB" sz="1400" dirty="0" smtClean="0">
                <a:solidFill>
                  <a:schemeClr val="accent2"/>
                </a:solidFill>
              </a:rPr>
              <a:t> Understand your yields, competition and where you market is heading, ultimately</a:t>
            </a:r>
          </a:p>
          <a:p>
            <a:pPr algn="just">
              <a:buFont typeface="Arial" pitchFamily="34" charset="0"/>
              <a:buChar char="•"/>
            </a:pPr>
            <a:r>
              <a:rPr lang="en-GB" sz="1400" dirty="0" smtClean="0">
                <a:solidFill>
                  <a:schemeClr val="accent2"/>
                </a:solidFill>
              </a:rPr>
              <a:t> Which wave of the hub do you need to connect with?</a:t>
            </a:r>
          </a:p>
          <a:p>
            <a:pPr algn="just">
              <a:buFont typeface="Arial" pitchFamily="34" charset="0"/>
              <a:buChar char="•"/>
            </a:pPr>
            <a:r>
              <a:rPr lang="en-GB" sz="1400" dirty="0" smtClean="0">
                <a:solidFill>
                  <a:schemeClr val="accent2"/>
                </a:solidFill>
              </a:rPr>
              <a:t> Local managers and head office contacts are useful to securing the route</a:t>
            </a:r>
          </a:p>
          <a:p>
            <a:pPr algn="just">
              <a:buFont typeface="Arial" pitchFamily="34" charset="0"/>
              <a:buChar char="•"/>
            </a:pPr>
            <a:r>
              <a:rPr lang="en-GB" sz="1400" dirty="0" smtClean="0">
                <a:solidFill>
                  <a:schemeClr val="accent2"/>
                </a:solidFill>
              </a:rPr>
              <a:t> You must have enough traffic to beat the system average load factor (otherwise there is no point operating the route).</a:t>
            </a:r>
          </a:p>
          <a:p>
            <a:pPr algn="just">
              <a:buFont typeface="Arial" pitchFamily="34" charset="0"/>
              <a:buChar char="•"/>
            </a:pPr>
            <a:r>
              <a:rPr lang="en-GB" sz="1400" dirty="0" smtClean="0">
                <a:solidFill>
                  <a:schemeClr val="accent2"/>
                </a:solidFill>
              </a:rPr>
              <a:t> It will take three years from a zero start</a:t>
            </a:r>
          </a:p>
        </p:txBody>
      </p:sp>
      <p:sp>
        <p:nvSpPr>
          <p:cNvPr id="5124"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F84A23A0-BFBF-49FD-94DB-5B93C42C3ECB}" type="slidenum">
              <a:rPr lang="en-GB" sz="1200">
                <a:solidFill>
                  <a:srgbClr val="134C95"/>
                </a:solidFill>
              </a:rPr>
              <a:pPr/>
              <a:t>26</a:t>
            </a:fld>
            <a:endParaRPr lang="en-GB" sz="1200">
              <a:solidFill>
                <a:srgbClr val="134C95"/>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09783FA3-9D67-4728-863A-59A25201256B}" type="slidenum">
              <a:rPr lang="en-GB" sz="1200">
                <a:solidFill>
                  <a:srgbClr val="134C95"/>
                </a:solidFill>
              </a:rPr>
              <a:pPr/>
              <a:t>27</a:t>
            </a:fld>
            <a:endParaRPr lang="en-GB" sz="1200">
              <a:solidFill>
                <a:srgbClr val="134C95"/>
              </a:solidFill>
            </a:endParaRPr>
          </a:p>
        </p:txBody>
      </p:sp>
      <p:sp>
        <p:nvSpPr>
          <p:cNvPr id="5124" name="Content Placeholder 1"/>
          <p:cNvSpPr>
            <a:spLocks noGrp="1"/>
          </p:cNvSpPr>
          <p:nvPr>
            <p:ph idx="4294967295"/>
          </p:nvPr>
        </p:nvSpPr>
        <p:spPr>
          <a:xfrm>
            <a:off x="428625" y="642938"/>
            <a:ext cx="8229600" cy="4205287"/>
          </a:xfrm>
        </p:spPr>
        <p:txBody>
          <a:bodyPr/>
          <a:lstStyle/>
          <a:p>
            <a:pPr>
              <a:buFontTx/>
              <a:buNone/>
            </a:pPr>
            <a:r>
              <a:rPr lang="en-GB" sz="1400" b="1" dirty="0" smtClean="0"/>
              <a:t>Global Disclaimer</a:t>
            </a:r>
            <a:endParaRPr lang="en-US" sz="1400" dirty="0" smtClean="0"/>
          </a:p>
          <a:p>
            <a:pPr>
              <a:buFontTx/>
              <a:buNone/>
            </a:pPr>
            <a:r>
              <a:rPr lang="en-GB" sz="1400" dirty="0" smtClean="0"/>
              <a:t> </a:t>
            </a:r>
            <a:endParaRPr lang="en-US" sz="1400" dirty="0" smtClean="0"/>
          </a:p>
          <a:p>
            <a:pPr>
              <a:buFontTx/>
              <a:buNone/>
            </a:pPr>
            <a:r>
              <a:rPr lang="en-GB" sz="1400" dirty="0" smtClean="0"/>
              <a:t>© 2010 ASM Limited. All rights reserved.</a:t>
            </a:r>
            <a:endParaRPr lang="en-US" sz="1400" dirty="0" smtClean="0"/>
          </a:p>
          <a:p>
            <a:pPr>
              <a:buFontTx/>
              <a:buNone/>
            </a:pPr>
            <a:r>
              <a:rPr lang="en-GB" sz="1400" dirty="0" smtClean="0"/>
              <a:t>	</a:t>
            </a:r>
          </a:p>
          <a:p>
            <a:pPr>
              <a:buFontTx/>
              <a:buNone/>
            </a:pPr>
            <a:r>
              <a:rPr lang="en-GB" sz="1400" dirty="0" smtClean="0"/>
              <a:t>	</a:t>
            </a:r>
            <a:r>
              <a:rPr lang="en-GB" sz="1100" i="1" dirty="0" smtClean="0"/>
              <a:t>This material was prepared by ASM Ltd.   Whilst based on information believed to be reliable, no guarantee is given that it is accurate or complete.   The opinions, forecasts and assumptions contained in this material are as of the date indicated and are subject to change at any time without prior notice.  The opinion referred to may not be suitable for any specific investment objectives, financial situation or individual needs of recipients and should not be relied upon in substitution for the exercise of independent judgement.   Neither ASM Ltd nor other persons shall be liable for any direct, indirect, special, incidental, consequential, punitive or exemplary damages, including lost profits arising in any way from the information contained in this material.</a:t>
            </a:r>
            <a:endParaRPr lang="en-US" sz="1100" i="1" dirty="0" smtClean="0"/>
          </a:p>
          <a:p>
            <a:pPr>
              <a:buFontTx/>
              <a:buNone/>
            </a:pPr>
            <a:endParaRPr lang="en-US" sz="1100" i="1" dirty="0" smtClean="0"/>
          </a:p>
          <a:p>
            <a:pPr>
              <a:buFontTx/>
              <a:buNone/>
            </a:pPr>
            <a:r>
              <a:rPr lang="en-GB" sz="1100" i="1" dirty="0" smtClean="0"/>
              <a:t>	This material is for the use of intended recipients only and the contents may not be reproduced, redistributed, or copied in whole or in part for any purpose without ASM Ltd’s prior express consent.</a:t>
            </a:r>
            <a:endParaRPr lang="en-US" sz="1100" i="1" dirty="0" smtClean="0"/>
          </a:p>
          <a:p>
            <a:pPr eaLnBrk="1" hangingPunct="1"/>
            <a:endParaRPr lang="en-GB" sz="1100" i="1" dirty="0" smtClean="0"/>
          </a:p>
          <a:p>
            <a:pPr eaLnBrk="1" hangingPunct="1"/>
            <a:endParaRPr lang="en-US" sz="1100" i="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8" descr="Africabg.jpg                                                   00275F40YAQUB                          C4979583:"/>
          <p:cNvPicPr>
            <a:picLocks noChangeAspect="1" noChangeArrowheads="1"/>
          </p:cNvPicPr>
          <p:nvPr/>
        </p:nvPicPr>
        <p:blipFill>
          <a:blip r:embed="rId2" cstate="print"/>
          <a:srcRect/>
          <a:stretch>
            <a:fillRect/>
          </a:stretch>
        </p:blipFill>
        <p:spPr bwMode="auto">
          <a:xfrm>
            <a:off x="0" y="0"/>
            <a:ext cx="9186863" cy="6889750"/>
          </a:xfrm>
          <a:prstGeom prst="rect">
            <a:avLst/>
          </a:prstGeom>
          <a:noFill/>
          <a:ln w="9525">
            <a:noFill/>
            <a:miter lim="800000"/>
            <a:headEnd/>
            <a:tailEnd/>
          </a:ln>
        </p:spPr>
      </p:pic>
      <p:cxnSp>
        <p:nvCxnSpPr>
          <p:cNvPr id="3075" name="Straight Connector 8"/>
          <p:cNvCxnSpPr>
            <a:cxnSpLocks noChangeShapeType="1"/>
          </p:cNvCxnSpPr>
          <p:nvPr/>
        </p:nvCxnSpPr>
        <p:spPr bwMode="auto">
          <a:xfrm rot="5400000">
            <a:off x="6325394" y="6323806"/>
            <a:ext cx="914400" cy="1588"/>
          </a:xfrm>
          <a:prstGeom prst="line">
            <a:avLst/>
          </a:prstGeom>
          <a:noFill/>
          <a:ln w="12700" algn="ctr">
            <a:solidFill>
              <a:srgbClr val="B4B5B8"/>
            </a:solidFill>
            <a:round/>
            <a:headEnd/>
            <a:tailEnd/>
          </a:ln>
        </p:spPr>
      </p:cxnSp>
      <p:pic>
        <p:nvPicPr>
          <p:cNvPr id="3076" name="Picture 45" descr="SikhupheLogo_500px.jpg                                         00275F40YAQUB                          C4979583:"/>
          <p:cNvPicPr>
            <a:picLocks noChangeAspect="1" noChangeArrowheads="1"/>
          </p:cNvPicPr>
          <p:nvPr/>
        </p:nvPicPr>
        <p:blipFill>
          <a:blip r:embed="rId3" cstate="print"/>
          <a:srcRect/>
          <a:stretch>
            <a:fillRect/>
          </a:stretch>
        </p:blipFill>
        <p:spPr bwMode="auto">
          <a:xfrm>
            <a:off x="5192713" y="5908675"/>
            <a:ext cx="1371600" cy="839788"/>
          </a:xfrm>
          <a:prstGeom prst="rect">
            <a:avLst/>
          </a:prstGeom>
          <a:noFill/>
          <a:ln w="9525">
            <a:noFill/>
            <a:miter lim="800000"/>
            <a:headEnd/>
            <a:tailEnd/>
          </a:ln>
        </p:spPr>
      </p:pic>
      <p:sp>
        <p:nvSpPr>
          <p:cNvPr id="3077" name="Text Box 71"/>
          <p:cNvSpPr txBox="1">
            <a:spLocks noChangeArrowheads="1"/>
          </p:cNvSpPr>
          <p:nvPr/>
        </p:nvSpPr>
        <p:spPr bwMode="auto">
          <a:xfrm>
            <a:off x="4843463" y="5830888"/>
            <a:ext cx="577850" cy="228600"/>
          </a:xfrm>
          <a:prstGeom prst="rect">
            <a:avLst/>
          </a:prstGeom>
          <a:noFill/>
          <a:ln w="9525">
            <a:noFill/>
            <a:miter lim="800000"/>
            <a:headEnd/>
            <a:tailEnd/>
          </a:ln>
        </p:spPr>
        <p:txBody>
          <a:bodyPr wrap="none">
            <a:spAutoFit/>
          </a:bodyPr>
          <a:lstStyle/>
          <a:p>
            <a:pPr eaLnBrk="0" hangingPunct="0"/>
            <a:r>
              <a:rPr lang="en-US" sz="900" b="1">
                <a:solidFill>
                  <a:srgbClr val="B4B5B8"/>
                </a:solidFill>
              </a:rPr>
              <a:t>HOSTS</a:t>
            </a:r>
            <a:endParaRPr lang="en-US" sz="1000" b="1">
              <a:solidFill>
                <a:srgbClr val="B4B5B8"/>
              </a:solidFill>
            </a:endParaRPr>
          </a:p>
        </p:txBody>
      </p:sp>
      <p:sp>
        <p:nvSpPr>
          <p:cNvPr id="3078" name="Text Box 71"/>
          <p:cNvSpPr txBox="1">
            <a:spLocks noChangeArrowheads="1"/>
          </p:cNvSpPr>
          <p:nvPr/>
        </p:nvSpPr>
        <p:spPr bwMode="auto">
          <a:xfrm>
            <a:off x="6946900" y="5830888"/>
            <a:ext cx="1263650" cy="228600"/>
          </a:xfrm>
          <a:prstGeom prst="rect">
            <a:avLst/>
          </a:prstGeom>
          <a:noFill/>
          <a:ln w="9525">
            <a:noFill/>
            <a:miter lim="800000"/>
            <a:headEnd/>
            <a:tailEnd/>
          </a:ln>
        </p:spPr>
        <p:txBody>
          <a:bodyPr wrap="none">
            <a:spAutoFit/>
          </a:bodyPr>
          <a:lstStyle/>
          <a:p>
            <a:pPr eaLnBrk="0" hangingPunct="0"/>
            <a:r>
              <a:rPr lang="en-US" sz="900" b="1">
                <a:solidFill>
                  <a:srgbClr val="B4B5B8"/>
                </a:solidFill>
              </a:rPr>
              <a:t>OFFICIAL CARRIER</a:t>
            </a:r>
          </a:p>
        </p:txBody>
      </p:sp>
      <p:pic>
        <p:nvPicPr>
          <p:cNvPr id="3079" name="Picture 44" descr="Swazi Airlink Logo_Hi-res.jpg                                  00275F40YAQUB                          C4979583:"/>
          <p:cNvPicPr>
            <a:picLocks noChangeAspect="1" noChangeArrowheads="1"/>
          </p:cNvPicPr>
          <p:nvPr/>
        </p:nvPicPr>
        <p:blipFill>
          <a:blip r:embed="rId4" cstate="print"/>
          <a:srcRect/>
          <a:stretch>
            <a:fillRect/>
          </a:stretch>
        </p:blipFill>
        <p:spPr bwMode="auto">
          <a:xfrm>
            <a:off x="7010400" y="6121400"/>
            <a:ext cx="1828800" cy="62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85750" y="142875"/>
            <a:ext cx="7924800" cy="609600"/>
          </a:xfrm>
        </p:spPr>
        <p:txBody>
          <a:bodyPr/>
          <a:lstStyle/>
          <a:p>
            <a:pPr eaLnBrk="1" hangingPunct="1"/>
            <a:r>
              <a:rPr lang="en-US" sz="2800" dirty="0" smtClean="0"/>
              <a:t>ASM Introduction</a:t>
            </a:r>
          </a:p>
        </p:txBody>
      </p:sp>
      <p:sp>
        <p:nvSpPr>
          <p:cNvPr id="5123" name="Text Box 5"/>
          <p:cNvSpPr txBox="1">
            <a:spLocks noChangeArrowheads="1"/>
          </p:cNvSpPr>
          <p:nvPr/>
        </p:nvSpPr>
        <p:spPr bwMode="auto">
          <a:xfrm>
            <a:off x="250825" y="981075"/>
            <a:ext cx="8215313" cy="2862322"/>
          </a:xfrm>
          <a:prstGeom prst="rect">
            <a:avLst/>
          </a:prstGeom>
          <a:noFill/>
          <a:ln w="9525">
            <a:noFill/>
            <a:miter lim="800000"/>
            <a:headEnd/>
            <a:tailEnd/>
          </a:ln>
        </p:spPr>
        <p:txBody>
          <a:bodyPr>
            <a:spAutoFit/>
          </a:bodyPr>
          <a:lstStyle/>
          <a:p>
            <a:pPr algn="just"/>
            <a:r>
              <a:rPr lang="en-GB" dirty="0" smtClean="0">
                <a:solidFill>
                  <a:schemeClr val="accent2"/>
                </a:solidFill>
              </a:rPr>
              <a:t>ASM is the World’s leading route development company.</a:t>
            </a:r>
          </a:p>
          <a:p>
            <a:pPr algn="just"/>
            <a:r>
              <a:rPr lang="en-GB" dirty="0" smtClean="0">
                <a:solidFill>
                  <a:schemeClr val="accent2"/>
                </a:solidFill>
              </a:rPr>
              <a:t>We work only for airports and have a global reach.</a:t>
            </a:r>
          </a:p>
          <a:p>
            <a:pPr algn="just"/>
            <a:r>
              <a:rPr lang="en-GB" dirty="0" smtClean="0">
                <a:solidFill>
                  <a:schemeClr val="accent2"/>
                </a:solidFill>
              </a:rPr>
              <a:t>ASM has offices supporting route development in Manchester, Warsaw, Sofia, Dubai, Mexico, Kuala Lumpur, Beijing and Wellington, New Zealand.</a:t>
            </a:r>
          </a:p>
          <a:p>
            <a:pPr algn="just"/>
            <a:endParaRPr lang="en-GB" dirty="0" smtClean="0">
              <a:solidFill>
                <a:schemeClr val="accent2"/>
              </a:solidFill>
            </a:endParaRPr>
          </a:p>
          <a:p>
            <a:pPr algn="just"/>
            <a:r>
              <a:rPr lang="en-GB" dirty="0" smtClean="0">
                <a:solidFill>
                  <a:schemeClr val="accent2"/>
                </a:solidFill>
              </a:rPr>
              <a:t>We understand what airlines want and what airports should be doing to develop their airline networks.</a:t>
            </a:r>
          </a:p>
          <a:p>
            <a:pPr algn="just"/>
            <a:endParaRPr lang="en-GB" dirty="0" smtClean="0">
              <a:solidFill>
                <a:schemeClr val="accent2"/>
              </a:solidFill>
            </a:endParaRPr>
          </a:p>
          <a:p>
            <a:pPr algn="just"/>
            <a:r>
              <a:rPr lang="en-GB" dirty="0" smtClean="0">
                <a:solidFill>
                  <a:schemeClr val="accent2"/>
                </a:solidFill>
              </a:rPr>
              <a:t>I hope you find this afternoon’s workshop useful and productive.</a:t>
            </a:r>
          </a:p>
          <a:p>
            <a:pPr algn="just"/>
            <a:endParaRPr lang="en-GB" dirty="0">
              <a:solidFill>
                <a:schemeClr val="accent2"/>
              </a:solidFill>
            </a:endParaRPr>
          </a:p>
        </p:txBody>
      </p:sp>
      <p:sp>
        <p:nvSpPr>
          <p:cNvPr id="5124"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F84A23A0-BFBF-49FD-94DB-5B93C42C3ECB}" type="slidenum">
              <a:rPr lang="en-GB" sz="1200">
                <a:solidFill>
                  <a:srgbClr val="134C95"/>
                </a:solidFill>
              </a:rPr>
              <a:pPr/>
              <a:t>3</a:t>
            </a:fld>
            <a:endParaRPr lang="en-GB" sz="1200">
              <a:solidFill>
                <a:srgbClr val="134C95"/>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0063" y="1643063"/>
            <a:ext cx="8229600" cy="1357309"/>
          </a:xfrm>
        </p:spPr>
        <p:txBody>
          <a:bodyPr/>
          <a:lstStyle/>
          <a:p>
            <a:pPr algn="ctr" eaLnBrk="1" hangingPunct="1"/>
            <a:r>
              <a:rPr lang="en-GB" sz="3600" dirty="0" smtClean="0"/>
              <a:t>What Drives China-Africa </a:t>
            </a:r>
            <a:br>
              <a:rPr lang="en-GB" sz="3600" dirty="0" smtClean="0"/>
            </a:br>
            <a:r>
              <a:rPr lang="en-GB" sz="3600" dirty="0" smtClean="0"/>
              <a:t>Route Development?</a:t>
            </a:r>
            <a:br>
              <a:rPr lang="en-GB" sz="3600" dirty="0" smtClean="0"/>
            </a:br>
            <a:r>
              <a:rPr lang="en-GB" sz="3600" dirty="0" smtClean="0"/>
              <a:t/>
            </a:r>
            <a:br>
              <a:rPr lang="en-GB" sz="3600" dirty="0" smtClean="0"/>
            </a:br>
            <a:endParaRPr lang="en-US" sz="3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57188" y="142875"/>
            <a:ext cx="7924800" cy="428625"/>
          </a:xfrm>
        </p:spPr>
        <p:txBody>
          <a:bodyPr/>
          <a:lstStyle/>
          <a:p>
            <a:pPr eaLnBrk="1" hangingPunct="1"/>
            <a:r>
              <a:rPr lang="en-US" sz="1800" dirty="0" smtClean="0"/>
              <a:t>Trade and Investment is driving passenger expansion </a:t>
            </a:r>
          </a:p>
        </p:txBody>
      </p:sp>
      <p:sp>
        <p:nvSpPr>
          <p:cNvPr id="7171" name="Text Box 520"/>
          <p:cNvSpPr txBox="1">
            <a:spLocks noChangeArrowheads="1"/>
          </p:cNvSpPr>
          <p:nvPr/>
        </p:nvSpPr>
        <p:spPr bwMode="auto">
          <a:xfrm>
            <a:off x="142844" y="5477548"/>
            <a:ext cx="8643998" cy="523220"/>
          </a:xfrm>
          <a:prstGeom prst="rect">
            <a:avLst/>
          </a:prstGeom>
          <a:noFill/>
          <a:ln w="9525">
            <a:noFill/>
            <a:miter lim="800000"/>
            <a:headEnd/>
            <a:tailEnd/>
          </a:ln>
        </p:spPr>
        <p:txBody>
          <a:bodyPr wrap="square">
            <a:spAutoFit/>
          </a:bodyPr>
          <a:lstStyle/>
          <a:p>
            <a:pPr algn="ctr"/>
            <a:r>
              <a:rPr lang="en-GB" sz="1400" b="1" dirty="0" smtClean="0">
                <a:solidFill>
                  <a:schemeClr val="accent2"/>
                </a:solidFill>
              </a:rPr>
              <a:t>Chinese investment volumes have rocketed in Africa from 2007.  Prior to that, Chinese investment ran at similar levels to investment in Europe and North America.</a:t>
            </a:r>
            <a:endParaRPr lang="en-GB" sz="1400" b="1" dirty="0">
              <a:solidFill>
                <a:schemeClr val="accent2"/>
              </a:solidFill>
            </a:endParaRPr>
          </a:p>
        </p:txBody>
      </p:sp>
      <p:sp>
        <p:nvSpPr>
          <p:cNvPr id="7174"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C8516A96-6CD5-46D1-B130-23EB82903413}" type="slidenum">
              <a:rPr lang="en-GB" sz="1200">
                <a:solidFill>
                  <a:srgbClr val="134C95"/>
                </a:solidFill>
              </a:rPr>
              <a:pPr/>
              <a:t>5</a:t>
            </a:fld>
            <a:endParaRPr lang="en-GB" sz="1200">
              <a:solidFill>
                <a:srgbClr val="134C95"/>
              </a:solidFill>
            </a:endParaRPr>
          </a:p>
        </p:txBody>
      </p:sp>
      <p:pic>
        <p:nvPicPr>
          <p:cNvPr id="1026" name="Picture 2"/>
          <p:cNvPicPr>
            <a:picLocks noChangeAspect="1" noChangeArrowheads="1"/>
          </p:cNvPicPr>
          <p:nvPr/>
        </p:nvPicPr>
        <p:blipFill>
          <a:blip r:embed="rId3" cstate="print"/>
          <a:srcRect/>
          <a:stretch>
            <a:fillRect/>
          </a:stretch>
        </p:blipFill>
        <p:spPr bwMode="auto">
          <a:xfrm>
            <a:off x="714348" y="574673"/>
            <a:ext cx="7512699" cy="49469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57188" y="142875"/>
            <a:ext cx="7924800" cy="428625"/>
          </a:xfrm>
        </p:spPr>
        <p:txBody>
          <a:bodyPr/>
          <a:lstStyle/>
          <a:p>
            <a:pPr eaLnBrk="1" hangingPunct="1"/>
            <a:r>
              <a:rPr lang="en-US" sz="1800" dirty="0" smtClean="0"/>
              <a:t>Trade and Investment is driving passenger expansion </a:t>
            </a:r>
          </a:p>
        </p:txBody>
      </p:sp>
      <p:sp>
        <p:nvSpPr>
          <p:cNvPr id="7171" name="Text Box 520"/>
          <p:cNvSpPr txBox="1">
            <a:spLocks noChangeArrowheads="1"/>
          </p:cNvSpPr>
          <p:nvPr/>
        </p:nvSpPr>
        <p:spPr bwMode="auto">
          <a:xfrm>
            <a:off x="142844" y="5312647"/>
            <a:ext cx="8643998" cy="738664"/>
          </a:xfrm>
          <a:prstGeom prst="rect">
            <a:avLst/>
          </a:prstGeom>
          <a:noFill/>
          <a:ln w="9525">
            <a:noFill/>
            <a:miter lim="800000"/>
            <a:headEnd/>
            <a:tailEnd/>
          </a:ln>
        </p:spPr>
        <p:txBody>
          <a:bodyPr wrap="square">
            <a:spAutoFit/>
          </a:bodyPr>
          <a:lstStyle/>
          <a:p>
            <a:pPr algn="ctr"/>
            <a:r>
              <a:rPr lang="en-GB" sz="1400" b="1" dirty="0" smtClean="0">
                <a:solidFill>
                  <a:schemeClr val="accent2"/>
                </a:solidFill>
              </a:rPr>
              <a:t>The largest sectors of outbound Chinese FDI focuses upon leasing facilities, infrastructure and the access to finance required.  Direct investment in manufacturing, mining or construction are much smaller than these two main export segments.</a:t>
            </a:r>
            <a:endParaRPr lang="en-GB" sz="1400" b="1" dirty="0">
              <a:solidFill>
                <a:schemeClr val="accent2"/>
              </a:solidFill>
            </a:endParaRPr>
          </a:p>
        </p:txBody>
      </p:sp>
      <p:sp>
        <p:nvSpPr>
          <p:cNvPr id="7174"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C8516A96-6CD5-46D1-B130-23EB82903413}" type="slidenum">
              <a:rPr lang="en-GB" sz="1200">
                <a:solidFill>
                  <a:srgbClr val="134C95"/>
                </a:solidFill>
              </a:rPr>
              <a:pPr/>
              <a:t>6</a:t>
            </a:fld>
            <a:endParaRPr lang="en-GB" sz="1200">
              <a:solidFill>
                <a:srgbClr val="134C95"/>
              </a:solidFill>
            </a:endParaRPr>
          </a:p>
        </p:txBody>
      </p:sp>
      <p:pic>
        <p:nvPicPr>
          <p:cNvPr id="2050" name="Picture 2"/>
          <p:cNvPicPr>
            <a:picLocks noChangeAspect="1" noChangeArrowheads="1"/>
          </p:cNvPicPr>
          <p:nvPr/>
        </p:nvPicPr>
        <p:blipFill>
          <a:blip r:embed="rId3" cstate="print"/>
          <a:srcRect/>
          <a:stretch>
            <a:fillRect/>
          </a:stretch>
        </p:blipFill>
        <p:spPr bwMode="auto">
          <a:xfrm>
            <a:off x="791529" y="735013"/>
            <a:ext cx="7026730" cy="4622813"/>
          </a:xfrm>
          <a:prstGeom prst="rect">
            <a:avLst/>
          </a:prstGeom>
          <a:noFill/>
          <a:ln w="9525">
            <a:noFill/>
            <a:miter lim="800000"/>
            <a:headEnd/>
            <a:tailEnd/>
          </a:ln>
          <a:effectLst/>
        </p:spPr>
      </p:pic>
      <p:sp>
        <p:nvSpPr>
          <p:cNvPr id="7" name="Left Brace 6"/>
          <p:cNvSpPr/>
          <p:nvPr/>
        </p:nvSpPr>
        <p:spPr>
          <a:xfrm>
            <a:off x="2643174" y="2143116"/>
            <a:ext cx="142876" cy="2857520"/>
          </a:xfrm>
          <a:prstGeom prst="leftBrac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806717" y="3355303"/>
            <a:ext cx="1907895" cy="430887"/>
          </a:xfrm>
          <a:prstGeom prst="rect">
            <a:avLst/>
          </a:prstGeom>
          <a:noFill/>
        </p:spPr>
        <p:txBody>
          <a:bodyPr wrap="none" rtlCol="0">
            <a:spAutoFit/>
          </a:bodyPr>
          <a:lstStyle/>
          <a:p>
            <a:r>
              <a:rPr lang="en-GB" sz="1100" i="1" dirty="0" smtClean="0"/>
              <a:t>It’s more about financing </a:t>
            </a:r>
          </a:p>
          <a:p>
            <a:r>
              <a:rPr lang="en-GB" sz="1100" i="1" dirty="0" smtClean="0"/>
              <a:t>the deal than making things</a:t>
            </a:r>
            <a:endParaRPr lang="en-GB" sz="11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57188" y="142875"/>
            <a:ext cx="7924800" cy="428625"/>
          </a:xfrm>
        </p:spPr>
        <p:txBody>
          <a:bodyPr/>
          <a:lstStyle/>
          <a:p>
            <a:pPr eaLnBrk="1" hangingPunct="1"/>
            <a:r>
              <a:rPr lang="en-US" sz="1800" dirty="0" smtClean="0"/>
              <a:t>Who provides the export drive? </a:t>
            </a:r>
          </a:p>
        </p:txBody>
      </p:sp>
      <p:sp>
        <p:nvSpPr>
          <p:cNvPr id="7171" name="Text Box 520"/>
          <p:cNvSpPr txBox="1">
            <a:spLocks noChangeArrowheads="1"/>
          </p:cNvSpPr>
          <p:nvPr/>
        </p:nvSpPr>
        <p:spPr bwMode="auto">
          <a:xfrm>
            <a:off x="214282" y="857232"/>
            <a:ext cx="8643998" cy="4832092"/>
          </a:xfrm>
          <a:prstGeom prst="rect">
            <a:avLst/>
          </a:prstGeom>
          <a:noFill/>
          <a:ln w="9525">
            <a:noFill/>
            <a:miter lim="800000"/>
            <a:headEnd/>
            <a:tailEnd/>
          </a:ln>
        </p:spPr>
        <p:txBody>
          <a:bodyPr wrap="square">
            <a:spAutoFit/>
          </a:bodyPr>
          <a:lstStyle/>
          <a:p>
            <a:pPr algn="ctr"/>
            <a:r>
              <a:rPr lang="en-GB" sz="1400" b="1" dirty="0" smtClean="0">
                <a:solidFill>
                  <a:schemeClr val="accent2"/>
                </a:solidFill>
              </a:rPr>
              <a:t>This is a list of the top 20 Chinese exporters and overseas investors:</a:t>
            </a:r>
          </a:p>
          <a:p>
            <a:pPr algn="ctr"/>
            <a:endParaRPr lang="en-GB" sz="1400" b="1" dirty="0" smtClean="0">
              <a:solidFill>
                <a:schemeClr val="accent2"/>
              </a:solidFill>
            </a:endParaRPr>
          </a:p>
          <a:p>
            <a:pPr marL="342900" indent="-342900">
              <a:buFont typeface="+mj-lt"/>
              <a:buAutoNum type="arabicPeriod"/>
            </a:pPr>
            <a:r>
              <a:rPr lang="en-GB" sz="1400" b="1" dirty="0" smtClean="0">
                <a:solidFill>
                  <a:schemeClr val="accent2"/>
                </a:solidFill>
              </a:rPr>
              <a:t>China National Petroleum</a:t>
            </a:r>
          </a:p>
          <a:p>
            <a:pPr marL="342900" indent="-342900">
              <a:buFont typeface="+mj-lt"/>
              <a:buAutoNum type="arabicPeriod"/>
            </a:pPr>
            <a:r>
              <a:rPr lang="en-GB" sz="1400" b="1" dirty="0" smtClean="0">
                <a:solidFill>
                  <a:schemeClr val="accent2"/>
                </a:solidFill>
              </a:rPr>
              <a:t>China Petro-Chemical Corp</a:t>
            </a:r>
          </a:p>
          <a:p>
            <a:pPr marL="342900" indent="-342900">
              <a:buFont typeface="+mj-lt"/>
              <a:buAutoNum type="arabicPeriod"/>
            </a:pPr>
            <a:r>
              <a:rPr lang="en-GB" sz="1400" b="1" dirty="0" smtClean="0">
                <a:solidFill>
                  <a:schemeClr val="accent2"/>
                </a:solidFill>
              </a:rPr>
              <a:t>Aluminium Corp of China</a:t>
            </a:r>
          </a:p>
          <a:p>
            <a:pPr marL="342900" indent="-342900">
              <a:buFont typeface="+mj-lt"/>
              <a:buAutoNum type="arabicPeriod"/>
            </a:pPr>
            <a:r>
              <a:rPr lang="en-GB" sz="1400" b="1" dirty="0" smtClean="0">
                <a:solidFill>
                  <a:schemeClr val="accent2"/>
                </a:solidFill>
              </a:rPr>
              <a:t>China Resources Holding</a:t>
            </a:r>
          </a:p>
          <a:p>
            <a:pPr marL="342900" indent="-342900">
              <a:buFont typeface="+mj-lt"/>
              <a:buAutoNum type="arabicPeriod"/>
            </a:pPr>
            <a:r>
              <a:rPr lang="en-GB" sz="1400" b="1" dirty="0" smtClean="0">
                <a:solidFill>
                  <a:schemeClr val="accent2"/>
                </a:solidFill>
              </a:rPr>
              <a:t>China Ocean Shipping Group</a:t>
            </a:r>
          </a:p>
          <a:p>
            <a:pPr marL="342900" indent="-342900">
              <a:buFont typeface="+mj-lt"/>
              <a:buAutoNum type="arabicPeriod"/>
            </a:pPr>
            <a:r>
              <a:rPr lang="en-GB" sz="1400" b="1" dirty="0" smtClean="0">
                <a:solidFill>
                  <a:schemeClr val="accent2"/>
                </a:solidFill>
              </a:rPr>
              <a:t>China National Offshore Oil</a:t>
            </a:r>
          </a:p>
          <a:p>
            <a:pPr marL="342900" indent="-342900">
              <a:buFont typeface="+mj-lt"/>
              <a:buAutoNum type="arabicPeriod"/>
            </a:pPr>
            <a:r>
              <a:rPr lang="en-GB" sz="1400" b="1" dirty="0" smtClean="0">
                <a:solidFill>
                  <a:schemeClr val="accent2"/>
                </a:solidFill>
              </a:rPr>
              <a:t>China National Cereals, Oils and Foodstuffs</a:t>
            </a:r>
          </a:p>
          <a:p>
            <a:pPr marL="342900" indent="-342900">
              <a:buFont typeface="+mj-lt"/>
              <a:buAutoNum type="arabicPeriod"/>
            </a:pPr>
            <a:r>
              <a:rPr lang="en-GB" sz="1400" b="1" dirty="0" smtClean="0">
                <a:solidFill>
                  <a:schemeClr val="accent2"/>
                </a:solidFill>
              </a:rPr>
              <a:t>Sino-</a:t>
            </a:r>
            <a:r>
              <a:rPr lang="en-GB" sz="1400" b="1" dirty="0" err="1" smtClean="0">
                <a:solidFill>
                  <a:schemeClr val="accent2"/>
                </a:solidFill>
              </a:rPr>
              <a:t>Chem</a:t>
            </a:r>
            <a:endParaRPr lang="en-GB" sz="1400" b="1" dirty="0" smtClean="0">
              <a:solidFill>
                <a:schemeClr val="accent2"/>
              </a:solidFill>
            </a:endParaRPr>
          </a:p>
          <a:p>
            <a:pPr marL="342900" indent="-342900">
              <a:buFont typeface="+mj-lt"/>
              <a:buAutoNum type="arabicPeriod"/>
            </a:pPr>
            <a:r>
              <a:rPr lang="en-GB" sz="1400" b="1" dirty="0" smtClean="0">
                <a:solidFill>
                  <a:schemeClr val="accent2"/>
                </a:solidFill>
              </a:rPr>
              <a:t>CITIC</a:t>
            </a:r>
          </a:p>
          <a:p>
            <a:pPr marL="342900" indent="-342900">
              <a:buFont typeface="+mj-lt"/>
              <a:buAutoNum type="arabicPeriod"/>
            </a:pPr>
            <a:r>
              <a:rPr lang="en-GB" sz="1400" b="1" dirty="0" smtClean="0">
                <a:solidFill>
                  <a:schemeClr val="accent2"/>
                </a:solidFill>
              </a:rPr>
              <a:t>China Merchants Group</a:t>
            </a:r>
          </a:p>
          <a:p>
            <a:pPr marL="342900" indent="-342900">
              <a:buFont typeface="+mj-lt"/>
              <a:buAutoNum type="arabicPeriod"/>
            </a:pPr>
            <a:r>
              <a:rPr lang="en-GB" sz="1400" b="1" dirty="0" smtClean="0">
                <a:solidFill>
                  <a:schemeClr val="accent2"/>
                </a:solidFill>
              </a:rPr>
              <a:t>Sino Steel Corp</a:t>
            </a:r>
          </a:p>
          <a:p>
            <a:pPr marL="342900" indent="-342900">
              <a:buFont typeface="+mj-lt"/>
              <a:buAutoNum type="arabicPeriod"/>
            </a:pPr>
            <a:r>
              <a:rPr lang="en-GB" sz="1400" b="1" dirty="0" smtClean="0">
                <a:solidFill>
                  <a:schemeClr val="accent2"/>
                </a:solidFill>
              </a:rPr>
              <a:t>China Shipping Group</a:t>
            </a:r>
          </a:p>
          <a:p>
            <a:pPr marL="342900" indent="-342900">
              <a:buFont typeface="+mj-lt"/>
              <a:buAutoNum type="arabicPeriod"/>
            </a:pPr>
            <a:r>
              <a:rPr lang="en-GB" sz="1400" b="1" dirty="0" smtClean="0">
                <a:solidFill>
                  <a:schemeClr val="accent2"/>
                </a:solidFill>
              </a:rPr>
              <a:t>China National Aviation</a:t>
            </a:r>
          </a:p>
          <a:p>
            <a:pPr marL="342900" indent="-342900">
              <a:buFont typeface="+mj-lt"/>
              <a:buAutoNum type="arabicPeriod"/>
            </a:pPr>
            <a:r>
              <a:rPr lang="en-GB" sz="1400" b="1" dirty="0" smtClean="0">
                <a:solidFill>
                  <a:schemeClr val="accent2"/>
                </a:solidFill>
              </a:rPr>
              <a:t>China </a:t>
            </a:r>
            <a:r>
              <a:rPr lang="en-GB" sz="1400" b="1" dirty="0" err="1" smtClean="0">
                <a:solidFill>
                  <a:schemeClr val="accent2"/>
                </a:solidFill>
              </a:rPr>
              <a:t>MinMetals</a:t>
            </a:r>
            <a:endParaRPr lang="en-GB" sz="1400" b="1" dirty="0" smtClean="0">
              <a:solidFill>
                <a:schemeClr val="accent2"/>
              </a:solidFill>
            </a:endParaRPr>
          </a:p>
          <a:p>
            <a:pPr marL="342900" indent="-342900">
              <a:buFont typeface="+mj-lt"/>
              <a:buAutoNum type="arabicPeriod"/>
            </a:pPr>
            <a:r>
              <a:rPr lang="en-GB" sz="1400" b="1" dirty="0" smtClean="0">
                <a:solidFill>
                  <a:schemeClr val="accent2"/>
                </a:solidFill>
              </a:rPr>
              <a:t>China National Chemical Corp</a:t>
            </a:r>
          </a:p>
          <a:p>
            <a:pPr marL="342900" indent="-342900">
              <a:buFont typeface="+mj-lt"/>
              <a:buAutoNum type="arabicPeriod"/>
            </a:pPr>
            <a:r>
              <a:rPr lang="en-GB" sz="1400" b="1" dirty="0" smtClean="0">
                <a:solidFill>
                  <a:schemeClr val="accent2"/>
                </a:solidFill>
              </a:rPr>
              <a:t>China State Construction</a:t>
            </a:r>
          </a:p>
          <a:p>
            <a:pPr marL="342900" indent="-342900">
              <a:buFont typeface="+mj-lt"/>
              <a:buAutoNum type="arabicPeriod"/>
            </a:pPr>
            <a:r>
              <a:rPr lang="en-GB" sz="1400" b="1" dirty="0" smtClean="0">
                <a:solidFill>
                  <a:schemeClr val="accent2"/>
                </a:solidFill>
              </a:rPr>
              <a:t>China Mobile Communications</a:t>
            </a:r>
          </a:p>
          <a:p>
            <a:pPr marL="342900" indent="-342900">
              <a:buFont typeface="+mj-lt"/>
              <a:buAutoNum type="arabicPeriod"/>
            </a:pPr>
            <a:r>
              <a:rPr lang="en-GB" sz="1400" b="1" dirty="0" smtClean="0">
                <a:solidFill>
                  <a:schemeClr val="accent2"/>
                </a:solidFill>
              </a:rPr>
              <a:t>China </a:t>
            </a:r>
            <a:r>
              <a:rPr lang="en-GB" sz="1400" b="1" dirty="0" err="1" smtClean="0">
                <a:solidFill>
                  <a:schemeClr val="accent2"/>
                </a:solidFill>
              </a:rPr>
              <a:t>Huaneng</a:t>
            </a:r>
            <a:endParaRPr lang="en-GB" sz="1400" b="1" dirty="0" smtClean="0">
              <a:solidFill>
                <a:schemeClr val="accent2"/>
              </a:solidFill>
            </a:endParaRPr>
          </a:p>
          <a:p>
            <a:pPr marL="342900" indent="-342900">
              <a:buFont typeface="+mj-lt"/>
              <a:buAutoNum type="arabicPeriod"/>
            </a:pPr>
            <a:r>
              <a:rPr lang="en-GB" sz="1400" b="1" dirty="0" smtClean="0">
                <a:solidFill>
                  <a:schemeClr val="accent2"/>
                </a:solidFill>
              </a:rPr>
              <a:t>China Unicom</a:t>
            </a:r>
          </a:p>
          <a:p>
            <a:pPr marL="342900" indent="-342900">
              <a:buFont typeface="+mj-lt"/>
              <a:buAutoNum type="arabicPeriod"/>
            </a:pPr>
            <a:r>
              <a:rPr lang="en-GB" sz="1400" b="1" dirty="0" smtClean="0">
                <a:solidFill>
                  <a:schemeClr val="accent2"/>
                </a:solidFill>
              </a:rPr>
              <a:t>Sum Yip Holdings</a:t>
            </a:r>
            <a:endParaRPr lang="en-GB" sz="1400" b="1" dirty="0">
              <a:solidFill>
                <a:schemeClr val="accent2"/>
              </a:solidFill>
            </a:endParaRPr>
          </a:p>
        </p:txBody>
      </p:sp>
      <p:sp>
        <p:nvSpPr>
          <p:cNvPr id="7174"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C8516A96-6CD5-46D1-B130-23EB82903413}" type="slidenum">
              <a:rPr lang="en-GB" sz="1200">
                <a:solidFill>
                  <a:srgbClr val="134C95"/>
                </a:solidFill>
              </a:rPr>
              <a:pPr/>
              <a:t>7</a:t>
            </a:fld>
            <a:endParaRPr lang="en-GB" sz="1200">
              <a:solidFill>
                <a:srgbClr val="134C95"/>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57188" y="142875"/>
            <a:ext cx="7924800" cy="428625"/>
          </a:xfrm>
        </p:spPr>
        <p:txBody>
          <a:bodyPr/>
          <a:lstStyle/>
          <a:p>
            <a:pPr eaLnBrk="1" hangingPunct="1"/>
            <a:r>
              <a:rPr lang="en-US" sz="1800" dirty="0" smtClean="0"/>
              <a:t>Where is the traffic coming from? </a:t>
            </a:r>
          </a:p>
        </p:txBody>
      </p:sp>
      <p:sp>
        <p:nvSpPr>
          <p:cNvPr id="7171" name="Text Box 520"/>
          <p:cNvSpPr txBox="1">
            <a:spLocks noChangeArrowheads="1"/>
          </p:cNvSpPr>
          <p:nvPr/>
        </p:nvSpPr>
        <p:spPr bwMode="auto">
          <a:xfrm>
            <a:off x="142844" y="4500570"/>
            <a:ext cx="5214974" cy="1384995"/>
          </a:xfrm>
          <a:prstGeom prst="rect">
            <a:avLst/>
          </a:prstGeom>
          <a:noFill/>
          <a:ln w="9525">
            <a:noFill/>
            <a:miter lim="800000"/>
            <a:headEnd/>
            <a:tailEnd/>
          </a:ln>
        </p:spPr>
        <p:txBody>
          <a:bodyPr wrap="square">
            <a:spAutoFit/>
          </a:bodyPr>
          <a:lstStyle/>
          <a:p>
            <a:pPr algn="ctr"/>
            <a:r>
              <a:rPr lang="en-GB" sz="1400" b="1" dirty="0" smtClean="0">
                <a:solidFill>
                  <a:schemeClr val="accent2"/>
                </a:solidFill>
              </a:rPr>
              <a:t>The Pearl River Delta generates about a third of all Chinese exports to Africa.</a:t>
            </a:r>
          </a:p>
          <a:p>
            <a:pPr algn="ctr"/>
            <a:r>
              <a:rPr lang="en-GB" sz="1400" b="1" dirty="0" smtClean="0">
                <a:solidFill>
                  <a:schemeClr val="accent2"/>
                </a:solidFill>
              </a:rPr>
              <a:t>50% of all trade comes from two regions; the Pearl River and around Shanghai.</a:t>
            </a:r>
          </a:p>
          <a:p>
            <a:pPr algn="ctr"/>
            <a:r>
              <a:rPr lang="en-GB" sz="1400" b="1" dirty="0" smtClean="0">
                <a:solidFill>
                  <a:schemeClr val="accent2"/>
                </a:solidFill>
              </a:rPr>
              <a:t>Most activity emerges from coastal cities.</a:t>
            </a:r>
          </a:p>
          <a:p>
            <a:pPr algn="ctr"/>
            <a:r>
              <a:rPr lang="en-GB" sz="1400" b="1" dirty="0" smtClean="0">
                <a:solidFill>
                  <a:schemeClr val="accent2"/>
                </a:solidFill>
              </a:rPr>
              <a:t>90%+ of trade activity comes from 10 Provinces.</a:t>
            </a:r>
            <a:endParaRPr lang="en-GB" sz="1400" b="1" dirty="0">
              <a:solidFill>
                <a:schemeClr val="accent2"/>
              </a:solidFill>
            </a:endParaRPr>
          </a:p>
        </p:txBody>
      </p:sp>
      <p:sp>
        <p:nvSpPr>
          <p:cNvPr id="7174"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C8516A96-6CD5-46D1-B130-23EB82903413}" type="slidenum">
              <a:rPr lang="en-GB" sz="1200">
                <a:solidFill>
                  <a:srgbClr val="134C95"/>
                </a:solidFill>
              </a:rPr>
              <a:pPr/>
              <a:t>8</a:t>
            </a:fld>
            <a:endParaRPr lang="en-GB" sz="1200">
              <a:solidFill>
                <a:srgbClr val="134C95"/>
              </a:solidFill>
            </a:endParaRPr>
          </a:p>
        </p:txBody>
      </p:sp>
      <p:pic>
        <p:nvPicPr>
          <p:cNvPr id="3074" name="Picture 2"/>
          <p:cNvPicPr>
            <a:picLocks noChangeAspect="1" noChangeArrowheads="1"/>
          </p:cNvPicPr>
          <p:nvPr/>
        </p:nvPicPr>
        <p:blipFill>
          <a:blip r:embed="rId3" cstate="print"/>
          <a:srcRect/>
          <a:stretch>
            <a:fillRect/>
          </a:stretch>
        </p:blipFill>
        <p:spPr bwMode="auto">
          <a:xfrm>
            <a:off x="214283" y="642918"/>
            <a:ext cx="5143536" cy="3828583"/>
          </a:xfrm>
          <a:prstGeom prst="rect">
            <a:avLst/>
          </a:prstGeom>
          <a:noFill/>
          <a:ln w="9525">
            <a:noFill/>
            <a:miter lim="800000"/>
            <a:headEnd/>
            <a:tailEnd/>
          </a:ln>
          <a:effectLst/>
        </p:spPr>
      </p:pic>
      <p:pic>
        <p:nvPicPr>
          <p:cNvPr id="8" name="Picture 7"/>
          <p:cNvPicPr>
            <a:picLocks noChangeAspect="1" noChangeArrowheads="1"/>
          </p:cNvPicPr>
          <p:nvPr/>
        </p:nvPicPr>
        <p:blipFill>
          <a:blip r:embed="rId4" cstate="print"/>
          <a:srcRect/>
          <a:stretch>
            <a:fillRect/>
          </a:stretch>
        </p:blipFill>
        <p:spPr bwMode="auto">
          <a:xfrm>
            <a:off x="5357818" y="2187230"/>
            <a:ext cx="3714744" cy="3099158"/>
          </a:xfrm>
          <a:prstGeom prst="rect">
            <a:avLst/>
          </a:prstGeom>
          <a:noFill/>
          <a:ln w="1">
            <a:solidFill>
              <a:schemeClr val="accent1">
                <a:lumMod val="75000"/>
              </a:schemeClr>
            </a:solidFill>
            <a:miter lim="800000"/>
            <a:headEnd/>
            <a:tailEnd type="none" w="med" len="med"/>
          </a:ln>
          <a:effectLst/>
        </p:spPr>
      </p:pic>
      <p:cxnSp>
        <p:nvCxnSpPr>
          <p:cNvPr id="10" name="Straight Arrow Connector 9"/>
          <p:cNvCxnSpPr/>
          <p:nvPr/>
        </p:nvCxnSpPr>
        <p:spPr>
          <a:xfrm>
            <a:off x="5143504" y="3357562"/>
            <a:ext cx="2786082" cy="14287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72066" y="3214686"/>
            <a:ext cx="2857520" cy="15716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000628" y="3071810"/>
            <a:ext cx="3357586" cy="857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143504" y="2928934"/>
            <a:ext cx="2928958" cy="7858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000628" y="2714620"/>
            <a:ext cx="3000396" cy="571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00628" y="2571744"/>
            <a:ext cx="3357586" cy="16430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7188" y="142875"/>
            <a:ext cx="7924800" cy="428625"/>
          </a:xfrm>
        </p:spPr>
        <p:txBody>
          <a:bodyPr/>
          <a:lstStyle/>
          <a:p>
            <a:pPr eaLnBrk="1" hangingPunct="1"/>
            <a:r>
              <a:rPr lang="en-US" sz="1800" dirty="0" smtClean="0"/>
              <a:t>Air Service Development </a:t>
            </a:r>
          </a:p>
        </p:txBody>
      </p:sp>
      <p:sp>
        <p:nvSpPr>
          <p:cNvPr id="8195" name="Text Box 520"/>
          <p:cNvSpPr txBox="1">
            <a:spLocks noChangeArrowheads="1"/>
          </p:cNvSpPr>
          <p:nvPr/>
        </p:nvSpPr>
        <p:spPr bwMode="auto">
          <a:xfrm>
            <a:off x="285720" y="5072074"/>
            <a:ext cx="8572560" cy="830997"/>
          </a:xfrm>
          <a:prstGeom prst="rect">
            <a:avLst/>
          </a:prstGeom>
          <a:noFill/>
          <a:ln w="9525">
            <a:noFill/>
            <a:miter lim="800000"/>
            <a:headEnd/>
            <a:tailEnd/>
          </a:ln>
        </p:spPr>
        <p:txBody>
          <a:bodyPr wrap="square">
            <a:spAutoFit/>
          </a:bodyPr>
          <a:lstStyle/>
          <a:p>
            <a:pPr algn="ctr"/>
            <a:r>
              <a:rPr lang="en-GB" sz="1200" dirty="0" smtClean="0">
                <a:solidFill>
                  <a:schemeClr val="accent2"/>
                </a:solidFill>
              </a:rPr>
              <a:t>There were only 6 countries with direct services to China from Africa (including the Maghreb) in 2005.</a:t>
            </a:r>
          </a:p>
          <a:p>
            <a:pPr algn="ctr"/>
            <a:r>
              <a:rPr lang="en-GB" sz="1200" dirty="0" smtClean="0">
                <a:solidFill>
                  <a:schemeClr val="accent2"/>
                </a:solidFill>
              </a:rPr>
              <a:t>There are now double country-pair services operated by either African or Chinese carriers.</a:t>
            </a:r>
          </a:p>
          <a:p>
            <a:pPr algn="ctr"/>
            <a:r>
              <a:rPr lang="en-GB" sz="1200" dirty="0" smtClean="0">
                <a:solidFill>
                  <a:schemeClr val="accent2"/>
                </a:solidFill>
              </a:rPr>
              <a:t>Weekly seats have risen from 7,700 to 16,000 weekly seats.  </a:t>
            </a:r>
          </a:p>
          <a:p>
            <a:pPr algn="ctr"/>
            <a:r>
              <a:rPr lang="en-GB" sz="1200" dirty="0" smtClean="0">
                <a:solidFill>
                  <a:schemeClr val="accent2"/>
                </a:solidFill>
              </a:rPr>
              <a:t>This excludes the connecting permutations via the Gulf, Turkey or Asia.</a:t>
            </a:r>
            <a:endParaRPr lang="en-GB" sz="1200" dirty="0">
              <a:solidFill>
                <a:schemeClr val="accent2"/>
              </a:solidFill>
            </a:endParaRPr>
          </a:p>
        </p:txBody>
      </p:sp>
      <p:sp>
        <p:nvSpPr>
          <p:cNvPr id="8198" name="Slide Number Placeholder 3"/>
          <p:cNvSpPr txBox="1">
            <a:spLocks noGrp="1"/>
          </p:cNvSpPr>
          <p:nvPr/>
        </p:nvSpPr>
        <p:spPr bwMode="auto">
          <a:xfrm>
            <a:off x="458788" y="6280150"/>
            <a:ext cx="1089025" cy="388938"/>
          </a:xfrm>
          <a:prstGeom prst="rect">
            <a:avLst/>
          </a:prstGeom>
          <a:noFill/>
          <a:ln w="9525">
            <a:noFill/>
            <a:miter lim="800000"/>
            <a:headEnd/>
            <a:tailEnd/>
          </a:ln>
        </p:spPr>
        <p:txBody>
          <a:bodyPr lIns="0" tIns="0" rIns="0" bIns="0"/>
          <a:lstStyle/>
          <a:p>
            <a:fld id="{F00628BD-D8E7-4009-99F8-ABA4F4F9679A}" type="slidenum">
              <a:rPr lang="en-GB" sz="1200">
                <a:solidFill>
                  <a:srgbClr val="134C95"/>
                </a:solidFill>
              </a:rPr>
              <a:pPr/>
              <a:t>9</a:t>
            </a:fld>
            <a:endParaRPr lang="en-GB" sz="1200">
              <a:solidFill>
                <a:srgbClr val="134C95"/>
              </a:solidFill>
            </a:endParaRPr>
          </a:p>
        </p:txBody>
      </p:sp>
      <p:sp>
        <p:nvSpPr>
          <p:cNvPr id="6" name="TextBox 5"/>
          <p:cNvSpPr txBox="1"/>
          <p:nvPr/>
        </p:nvSpPr>
        <p:spPr>
          <a:xfrm>
            <a:off x="285720" y="5928200"/>
            <a:ext cx="1353256" cy="215444"/>
          </a:xfrm>
          <a:prstGeom prst="rect">
            <a:avLst/>
          </a:prstGeom>
          <a:noFill/>
        </p:spPr>
        <p:txBody>
          <a:bodyPr wrap="none" rtlCol="0">
            <a:spAutoFit/>
          </a:bodyPr>
          <a:lstStyle/>
          <a:p>
            <a:r>
              <a:rPr lang="en-GB" sz="800" i="1" dirty="0" smtClean="0">
                <a:solidFill>
                  <a:srgbClr val="134C95"/>
                </a:solidFill>
              </a:rPr>
              <a:t>(Data source: </a:t>
            </a:r>
            <a:r>
              <a:rPr lang="en-GB" sz="800" i="1" dirty="0" err="1" smtClean="0">
                <a:solidFill>
                  <a:srgbClr val="134C95"/>
                </a:solidFill>
              </a:rPr>
              <a:t>FlightBase</a:t>
            </a:r>
            <a:r>
              <a:rPr lang="en-GB" sz="800" i="1" dirty="0" smtClean="0">
                <a:solidFill>
                  <a:srgbClr val="134C95"/>
                </a:solidFill>
              </a:rPr>
              <a:t>)</a:t>
            </a:r>
            <a:endParaRPr lang="en-GB" sz="800" i="1" dirty="0">
              <a:solidFill>
                <a:srgbClr val="134C95"/>
              </a:solidFill>
            </a:endParaRPr>
          </a:p>
        </p:txBody>
      </p:sp>
      <p:pic>
        <p:nvPicPr>
          <p:cNvPr id="4098" name="Picture 2"/>
          <p:cNvPicPr>
            <a:picLocks noChangeAspect="1" noChangeArrowheads="1"/>
          </p:cNvPicPr>
          <p:nvPr/>
        </p:nvPicPr>
        <p:blipFill>
          <a:blip r:embed="rId3" cstate="print"/>
          <a:srcRect/>
          <a:stretch>
            <a:fillRect/>
          </a:stretch>
        </p:blipFill>
        <p:spPr bwMode="auto">
          <a:xfrm>
            <a:off x="428597" y="714356"/>
            <a:ext cx="8405080" cy="43577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est Presentation&amp;quot;&quot;/&gt;&lt;property id=&quot;20307&quot; value=&quot;256&quot;/&gt;&lt;/object&gt;&lt;object type=&quot;3&quot; unique_id=&quot;10005&quot;&gt;&lt;property id=&quot;20148&quot; value=&quot;5&quot;/&gt;&lt;property id=&quot;20300&quot; value=&quot;Slide 2&quot;/&gt;&lt;property id=&quot;20307&quot; value=&quot;257&quot;/&gt;&lt;/object&gt;&lt;/object&gt;&lt;/object&gt;&lt;/database&gt;"/>
  <p:tag name="SECTOMILLISECCONVERTED" val="1"/>
</p:tagLst>
</file>

<file path=ppt/theme/theme1.xml><?xml version="1.0" encoding="utf-8"?>
<a:theme xmlns:a="http://schemas.openxmlformats.org/drawingml/2006/main" name="3_ASM Master">
  <a:themeElements>
    <a:clrScheme name="ASM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ASM Master">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M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M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M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M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M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M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M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M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M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M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M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M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ASM Master</Template>
  <TotalTime>6881</TotalTime>
  <Words>1662</Words>
  <Application>Microsoft Office PowerPoint</Application>
  <PresentationFormat>On-screen Show (4:3)</PresentationFormat>
  <Paragraphs>228</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3_ASM Master</vt:lpstr>
      <vt:lpstr>Slide 1</vt:lpstr>
      <vt:lpstr>The Growth of China in Africa Route Development with Gulf and Chinese Carriers </vt:lpstr>
      <vt:lpstr>ASM Introduction</vt:lpstr>
      <vt:lpstr>What Drives China-Africa  Route Development?  </vt:lpstr>
      <vt:lpstr>Trade and Investment is driving passenger expansion </vt:lpstr>
      <vt:lpstr>Trade and Investment is driving passenger expansion </vt:lpstr>
      <vt:lpstr>Who provides the export drive? </vt:lpstr>
      <vt:lpstr>Where is the traffic coming from? </vt:lpstr>
      <vt:lpstr>Air Service Development </vt:lpstr>
      <vt:lpstr>Who is Enjoying the Chinese Buffet? </vt:lpstr>
      <vt:lpstr>City-Pair Market Sizes </vt:lpstr>
      <vt:lpstr>Example City-Pair Market Size </vt:lpstr>
      <vt:lpstr>Example City-Pair Market Size </vt:lpstr>
      <vt:lpstr>Example City-Pair Market Size </vt:lpstr>
      <vt:lpstr>Conclusions </vt:lpstr>
      <vt:lpstr>Gulf Airline Summary  </vt:lpstr>
      <vt:lpstr>Airline Performance</vt:lpstr>
      <vt:lpstr>Airline Performance</vt:lpstr>
      <vt:lpstr>Airline Operating Performance </vt:lpstr>
      <vt:lpstr>Airline Operating Performance </vt:lpstr>
      <vt:lpstr>Aircraft Operating Economics </vt:lpstr>
      <vt:lpstr>African Expansion by Gulf Carriers </vt:lpstr>
      <vt:lpstr>Route Development -  China and Gulf Carriers  </vt:lpstr>
      <vt:lpstr>Key Characteristics</vt:lpstr>
      <vt:lpstr>Key Characteristics</vt:lpstr>
      <vt:lpstr>Key Characteristics</vt:lpstr>
      <vt:lpstr>Slide 27</vt:lpstr>
      <vt:lpstr>Slide 28</vt:lpstr>
    </vt:vector>
  </TitlesOfParts>
  <Company>Cicero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Presentation</dc:title>
  <dc:creator>Ian Radcliffe</dc:creator>
  <cp:lastModifiedBy>#</cp:lastModifiedBy>
  <cp:revision>417</cp:revision>
  <dcterms:created xsi:type="dcterms:W3CDTF">2009-05-01T15:58:16Z</dcterms:created>
  <dcterms:modified xsi:type="dcterms:W3CDTF">2010-05-30T12:30:00Z</dcterms:modified>
</cp:coreProperties>
</file>